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2"/>
  </p:notesMasterIdLst>
  <p:handoutMasterIdLst>
    <p:handoutMasterId r:id="rId43"/>
  </p:handoutMasterIdLst>
  <p:sldIdLst>
    <p:sldId id="258" r:id="rId3"/>
    <p:sldId id="336" r:id="rId4"/>
    <p:sldId id="337" r:id="rId5"/>
    <p:sldId id="338" r:id="rId6"/>
    <p:sldId id="339" r:id="rId7"/>
    <p:sldId id="340" r:id="rId8"/>
    <p:sldId id="341" r:id="rId9"/>
    <p:sldId id="342" r:id="rId10"/>
    <p:sldId id="343" r:id="rId11"/>
    <p:sldId id="344" r:id="rId12"/>
    <p:sldId id="345" r:id="rId13"/>
    <p:sldId id="346" r:id="rId14"/>
    <p:sldId id="347" r:id="rId15"/>
    <p:sldId id="348" r:id="rId16"/>
    <p:sldId id="350" r:id="rId17"/>
    <p:sldId id="351" r:id="rId18"/>
    <p:sldId id="352" r:id="rId19"/>
    <p:sldId id="353" r:id="rId20"/>
    <p:sldId id="354" r:id="rId21"/>
    <p:sldId id="355" r:id="rId22"/>
    <p:sldId id="356" r:id="rId23"/>
    <p:sldId id="357" r:id="rId24"/>
    <p:sldId id="358" r:id="rId25"/>
    <p:sldId id="359" r:id="rId26"/>
    <p:sldId id="360" r:id="rId27"/>
    <p:sldId id="361" r:id="rId28"/>
    <p:sldId id="362" r:id="rId29"/>
    <p:sldId id="363" r:id="rId30"/>
    <p:sldId id="364" r:id="rId31"/>
    <p:sldId id="365" r:id="rId32"/>
    <p:sldId id="366" r:id="rId33"/>
    <p:sldId id="367" r:id="rId34"/>
    <p:sldId id="368" r:id="rId35"/>
    <p:sldId id="369" r:id="rId36"/>
    <p:sldId id="370" r:id="rId37"/>
    <p:sldId id="371" r:id="rId38"/>
    <p:sldId id="372" r:id="rId39"/>
    <p:sldId id="374" r:id="rId40"/>
    <p:sldId id="349"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94" d="100"/>
          <a:sy n="94" d="100"/>
        </p:scale>
        <p:origin x="182" y="72"/>
      </p:cViewPr>
      <p:guideLst/>
    </p:cSldViewPr>
  </p:slideViewPr>
  <p:notesTextViewPr>
    <p:cViewPr>
      <p:scale>
        <a:sx n="1" d="1"/>
        <a:sy n="1" d="1"/>
      </p:scale>
      <p:origin x="0" y="0"/>
    </p:cViewPr>
  </p:notesTextViewPr>
  <p:notesViewPr>
    <p:cSldViewPr snapToGrid="0">
      <p:cViewPr varScale="1">
        <p:scale>
          <a:sx n="60" d="100"/>
          <a:sy n="60" d="100"/>
        </p:scale>
        <p:origin x="893" y="3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6" Type="http://schemas.openxmlformats.org/officeDocument/2006/relationships/tableStyles" Target="tableStyles.xml"/><Relationship Id="rId45" Type="http://schemas.openxmlformats.org/officeDocument/2006/relationships/viewProps" Target="viewProps.xml"/><Relationship Id="rId44" Type="http://schemas.openxmlformats.org/officeDocument/2006/relationships/presProps" Target="presProps.xml"/><Relationship Id="rId43" Type="http://schemas.openxmlformats.org/officeDocument/2006/relationships/handoutMaster" Target="handoutMasters/handoutMaster1.xml"/><Relationship Id="rId42" Type="http://schemas.openxmlformats.org/officeDocument/2006/relationships/notesMaster" Target="notesMasters/notesMaster1.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CC4456-0E88-4EB2-8FDA-8240F984B54A}"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C3086C9-2826-46AE-BD8E-F12CB3F9C8B4}"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5E9994-CBF9-4364-B2D1-761774B9F53C}"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D0BC5-116C-42CF-8B28-245F66D50665}"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BAEE62B5-0727-4FE1-B35D-4CC400F0421B}"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EE30329-BDC0-4E94-85A6-029919402EA5}"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2B72B49-901F-4A06-A293-97E642D291F1}"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88B8AC0-DF40-478D-AC66-7E53B92DC39D}"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endParaRPr lang="en-US" sz="7200" dirty="0">
              <a:solidFill>
                <a:schemeClr val="tx1"/>
              </a:solidFill>
              <a:effectLst/>
            </a:endParaRP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endParaRPr lang="en-US" sz="72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2350704E-628F-4B07-B462-FEAA60A43C6F}"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8FDF3892-6A72-4732-B216-4C6AC1274CD7}" type="datetime1">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CAFB02B0-6B64-4F60-8B09-8996E3F912FC}" type="datetime1">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46DF3EBD-7946-447F-81B7-F8E13B1E0F65}"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6807126" y="5936187"/>
            <a:ext cx="2743200" cy="365125"/>
          </a:xfrm>
        </p:spPr>
        <p:txBody>
          <a:bodyPr/>
          <a:lstStyle/>
          <a:p>
            <a:fld id="{10E91673-9338-481D-B5F9-C19B4D8B220D}" type="datetime1">
              <a:rPr lang="en-US" smtClean="0"/>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88D29E9A-D780-446F-844A-BE267EEAD3AE}"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CEB7C910-909F-4D24-AD23-A62C7BD67FC7}"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3FA83216-DF3C-46DB-A40A-96FF3C606000}"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B13720A9-03EA-4B84-88A6-300F0BD51786}"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5DF7BD0E-0FCD-4324-A628-FDB0CB3327DA}" type="datetime1">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E392EC9E-8B9A-41EE-9BA7-24325F3A2FA7}"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604F5E6-D73A-4AD2-857F-AF5620C48E9C}"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8F6E721-8DEF-49EB-A280-ECA7ED0AF9E9}"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3.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8">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6947E68-D1AB-47D2-8C40-7F44C00C5B87}" type="datetime1">
              <a:rPr lang="en-US" smtClean="0"/>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hyperlink" Target="https://data-flair.training/blogs/normal-distribution-in-r/" TargetMode="Externa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9" name="Picture 8" descr="geometric abstract image"/>
          <p:cNvPicPr>
            <a:picLocks noChangeAspect="1"/>
          </p:cNvPicPr>
          <p:nvPr/>
        </p:nvPicPr>
        <p:blipFill rotWithShape="1">
          <a:blip r:embed="rId1"/>
          <a:srcRect t="10360" r="9091" b="10360"/>
          <a:stretch>
            <a:fillRect/>
          </a:stretch>
        </p:blipFill>
        <p:spPr>
          <a:xfrm>
            <a:off x="-3176" y="-7943"/>
            <a:ext cx="12192000" cy="6857991"/>
          </a:xfrm>
          <a:prstGeom prst="rect">
            <a:avLst/>
          </a:prstGeom>
        </p:spPr>
      </p:pic>
      <p:sp>
        <p:nvSpPr>
          <p:cNvPr id="25" name="Rectangle 24"/>
          <p:cNvSpPr>
            <a:spLocks noGrp="1" noRot="1" noChangeAspect="1" noMove="1" noResize="1" noEditPoints="1" noAdjustHandles="1" noChangeArrowheads="1" noChangeShapeType="1" noTextEdit="1"/>
          </p:cNvSpPr>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4402667"/>
            <a:ext cx="8133478" cy="940240"/>
          </a:xfrm>
        </p:spPr>
        <p:txBody>
          <a:bodyPr>
            <a:normAutofit/>
          </a:bodyPr>
          <a:lstStyle/>
          <a:p>
            <a:pPr algn="ctr"/>
            <a:r>
              <a:rPr lang="en-US" sz="4800" dirty="0">
                <a:solidFill>
                  <a:schemeClr val="accent1"/>
                </a:solidFill>
                <a:latin typeface="Georgia" panose="02040502050405020303" pitchFamily="18" charset="0"/>
              </a:rPr>
              <a:t>Customer Segmentation in R</a:t>
            </a:r>
            <a:endParaRPr lang="en-US" sz="4800" dirty="0">
              <a:solidFill>
                <a:schemeClr val="accent1"/>
              </a:solidFill>
              <a:latin typeface="Georgia" panose="02040502050405020303" pitchFamily="18" charset="0"/>
            </a:endParaRPr>
          </a:p>
        </p:txBody>
      </p:sp>
      <p:sp>
        <p:nvSpPr>
          <p:cNvPr id="3" name="Subtitle 2"/>
          <p:cNvSpPr>
            <a:spLocks noGrp="1"/>
          </p:cNvSpPr>
          <p:nvPr>
            <p:ph type="subTitle" idx="1"/>
          </p:nvPr>
        </p:nvSpPr>
        <p:spPr>
          <a:xfrm>
            <a:off x="680322" y="5342302"/>
            <a:ext cx="8133478" cy="406566"/>
          </a:xfrm>
        </p:spPr>
        <p:txBody>
          <a:bodyPr>
            <a:normAutofit/>
          </a:bodyPr>
          <a:lstStyle/>
          <a:p>
            <a:r>
              <a:rPr lang="en-US" sz="1800" dirty="0">
                <a:solidFill>
                  <a:srgbClr val="00B050"/>
                </a:solidFill>
                <a:latin typeface="Georgia" panose="02040502050405020303" pitchFamily="18" charset="0"/>
              </a:rPr>
              <a:t>Guided by </a:t>
            </a:r>
            <a:r>
              <a:rPr lang="en-US" sz="1800" dirty="0" err="1">
                <a:solidFill>
                  <a:srgbClr val="00B050"/>
                </a:solidFill>
                <a:latin typeface="Georgia" panose="02040502050405020303" pitchFamily="18" charset="0"/>
              </a:rPr>
              <a:t>Dr.Gopikrishnan</a:t>
            </a:r>
            <a:r>
              <a:rPr lang="en-US" sz="1800" dirty="0">
                <a:solidFill>
                  <a:srgbClr val="00B050"/>
                </a:solidFill>
                <a:latin typeface="Georgia" panose="02040502050405020303" pitchFamily="18" charset="0"/>
              </a:rPr>
              <a:t> S</a:t>
            </a:r>
            <a:endParaRPr lang="en-US" sz="1800" dirty="0">
              <a:solidFill>
                <a:srgbClr val="00B050"/>
              </a:solidFill>
              <a:latin typeface="Georgia" panose="02040502050405020303" pitchFamily="18" charset="0"/>
            </a:endParaRPr>
          </a:p>
        </p:txBody>
      </p:sp>
      <p:sp>
        <p:nvSpPr>
          <p:cNvPr id="29" name="Rectangle 28"/>
          <p:cNvSpPr>
            <a:spLocks noGrp="1" noRot="1" noChangeAspect="1" noMove="1" noResize="1" noEditPoints="1" noAdjustHandles="1" noChangeArrowheads="1" noChangeShapeType="1" noTextEdit="1"/>
          </p:cNvSpPr>
          <p:nvPr/>
        </p:nvSpPr>
        <p:spPr>
          <a:xfrm>
            <a:off x="0" y="5902314"/>
            <a:ext cx="8968085" cy="275942"/>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p:cNvSpPr>
            <a:spLocks noGrp="1" noRot="1" noChangeAspect="1" noMove="1" noResize="1" noEditPoints="1" noAdjustHandles="1" noChangeArrowheads="1" noChangeShapeType="1" noTextEdit="1"/>
          </p:cNvSpPr>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p:cNvSpPr>
            <a:spLocks noGrp="1" noRot="1" noChangeAspect="1" noMove="1" noResize="1" noEditPoints="1" noAdjustHandles="1" noChangeArrowheads="1" noChangeShapeType="1" noTextEdit="1"/>
          </p:cNvSpPr>
          <p:nvPr/>
        </p:nvSpPr>
        <p:spPr>
          <a:xfrm>
            <a:off x="9111715" y="5902314"/>
            <a:ext cx="3080285" cy="275942"/>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US" b="0" i="0" dirty="0">
                <a:solidFill>
                  <a:schemeClr val="accent6">
                    <a:lumMod val="75000"/>
                  </a:schemeClr>
                </a:solidFill>
                <a:effectLst/>
                <a:latin typeface="Georgia" panose="02040502050405020303" pitchFamily="18" charset="0"/>
              </a:rPr>
            </a:br>
            <a:r>
              <a:rPr lang="en-US" sz="4000" b="0" i="0" dirty="0">
                <a:solidFill>
                  <a:schemeClr val="accent6">
                    <a:lumMod val="75000"/>
                  </a:schemeClr>
                </a:solidFill>
                <a:effectLst/>
                <a:latin typeface="Georgia" panose="02040502050405020303" pitchFamily="18" charset="0"/>
              </a:rPr>
              <a:t>ANALYSIS OF THE ANNUAL INCOME OF THE CUSTOMERS</a:t>
            </a:r>
            <a:br>
              <a:rPr lang="en-US" b="0" i="0" dirty="0">
                <a:solidFill>
                  <a:schemeClr val="accent6">
                    <a:lumMod val="75000"/>
                  </a:schemeClr>
                </a:solidFill>
                <a:effectLst/>
                <a:latin typeface="Georgia" panose="02040502050405020303" pitchFamily="18" charset="0"/>
              </a:rPr>
            </a:br>
            <a:endParaRPr lang="en-IN" dirty="0">
              <a:solidFill>
                <a:schemeClr val="accent6">
                  <a:lumMod val="75000"/>
                </a:schemeClr>
              </a:solidFill>
            </a:endParaRPr>
          </a:p>
        </p:txBody>
      </p:sp>
      <p:sp>
        <p:nvSpPr>
          <p:cNvPr id="3" name="Content Placeholder 2"/>
          <p:cNvSpPr>
            <a:spLocks noGrp="1"/>
          </p:cNvSpPr>
          <p:nvPr>
            <p:ph idx="1"/>
          </p:nvPr>
        </p:nvSpPr>
        <p:spPr>
          <a:xfrm>
            <a:off x="1" y="2336873"/>
            <a:ext cx="10294182" cy="4461492"/>
          </a:xfrm>
        </p:spPr>
        <p:txBody>
          <a:bodyPr/>
          <a:lstStyle/>
          <a:p>
            <a:r>
              <a:rPr lang="en-US" b="0" i="0" dirty="0">
                <a:effectLst/>
                <a:latin typeface="Georgia" panose="02040502050405020303" pitchFamily="18" charset="0"/>
              </a:rPr>
              <a:t>In this section of the R project, we will create visualizations to analyze the annual income of the customers. We will plot a histogram and then we will proceed to examine this data using a density plot.</a:t>
            </a:r>
            <a:endParaRPr lang="en-US" b="0" i="0" dirty="0">
              <a:effectLst/>
              <a:latin typeface="Georgia" panose="02040502050405020303" pitchFamily="18" charset="0"/>
            </a:endParaRPr>
          </a:p>
          <a:p>
            <a:endParaRPr lang="en-IN" dirty="0"/>
          </a:p>
        </p:txBody>
      </p:sp>
      <p:pic>
        <p:nvPicPr>
          <p:cNvPr id="512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615317" y="3514477"/>
            <a:ext cx="5943600" cy="31646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200" b="0" i="0" dirty="0">
                <a:solidFill>
                  <a:schemeClr val="accent6">
                    <a:lumMod val="75000"/>
                  </a:schemeClr>
                </a:solidFill>
                <a:effectLst/>
                <a:latin typeface="Georgia" panose="02040502050405020303" pitchFamily="18" charset="0"/>
              </a:rPr>
              <a:t>ANALYSIS OF THE ANNUAL INCOME OF THE CUSTOMERS</a:t>
            </a:r>
            <a:endParaRPr lang="en-IN" sz="3200" dirty="0"/>
          </a:p>
        </p:txBody>
      </p:sp>
      <p:sp>
        <p:nvSpPr>
          <p:cNvPr id="3" name="Content Placeholder 2"/>
          <p:cNvSpPr>
            <a:spLocks noGrp="1"/>
          </p:cNvSpPr>
          <p:nvPr>
            <p:ph idx="1"/>
          </p:nvPr>
        </p:nvSpPr>
        <p:spPr>
          <a:xfrm>
            <a:off x="1" y="2019631"/>
            <a:ext cx="10294182" cy="4691270"/>
          </a:xfrm>
        </p:spPr>
        <p:txBody>
          <a:bodyPr>
            <a:normAutofit lnSpcReduction="10000"/>
          </a:bodyPr>
          <a:lstStyle/>
          <a:p>
            <a:endParaRPr lang="en-US" sz="1600" b="0" i="0" dirty="0">
              <a:effectLst/>
              <a:latin typeface="Georgia" panose="02040502050405020303" pitchFamily="18" charset="0"/>
            </a:endParaRPr>
          </a:p>
          <a:p>
            <a:endParaRPr lang="en-US" sz="1600" dirty="0">
              <a:latin typeface="Georgia" panose="02040502050405020303" pitchFamily="18" charset="0"/>
            </a:endParaRPr>
          </a:p>
          <a:p>
            <a:endParaRPr lang="en-US" sz="1600" b="0" i="0" dirty="0">
              <a:effectLst/>
              <a:latin typeface="Georgia" panose="02040502050405020303" pitchFamily="18" charset="0"/>
            </a:endParaRPr>
          </a:p>
          <a:p>
            <a:endParaRPr lang="en-US" sz="1600" dirty="0">
              <a:latin typeface="Georgia" panose="02040502050405020303" pitchFamily="18" charset="0"/>
            </a:endParaRPr>
          </a:p>
          <a:p>
            <a:endParaRPr lang="en-US" sz="1600" b="0" i="0" dirty="0">
              <a:effectLst/>
              <a:latin typeface="Georgia" panose="02040502050405020303" pitchFamily="18" charset="0"/>
            </a:endParaRPr>
          </a:p>
          <a:p>
            <a:endParaRPr lang="en-US" sz="1600" dirty="0">
              <a:latin typeface="Georgia" panose="02040502050405020303" pitchFamily="18" charset="0"/>
            </a:endParaRPr>
          </a:p>
          <a:p>
            <a:endParaRPr lang="en-US" sz="1600" b="0" i="0" dirty="0">
              <a:effectLst/>
              <a:latin typeface="Georgia" panose="02040502050405020303" pitchFamily="18" charset="0"/>
            </a:endParaRPr>
          </a:p>
          <a:p>
            <a:endParaRPr lang="en-US" sz="1600" b="0" i="0" dirty="0">
              <a:effectLst/>
              <a:latin typeface="Georgia" panose="02040502050405020303" pitchFamily="18" charset="0"/>
            </a:endParaRPr>
          </a:p>
          <a:p>
            <a:endParaRPr lang="en-US" sz="1600" dirty="0">
              <a:latin typeface="Georgia" panose="02040502050405020303" pitchFamily="18" charset="0"/>
            </a:endParaRPr>
          </a:p>
          <a:p>
            <a:endParaRPr lang="en-US" sz="1600" b="0" i="0" dirty="0">
              <a:effectLst/>
              <a:latin typeface="Georgia" panose="02040502050405020303" pitchFamily="18" charset="0"/>
            </a:endParaRPr>
          </a:p>
          <a:p>
            <a:endParaRPr lang="en-US" sz="1600" b="0" i="0" dirty="0">
              <a:effectLst/>
              <a:latin typeface="Georgia" panose="02040502050405020303" pitchFamily="18" charset="0"/>
            </a:endParaRPr>
          </a:p>
          <a:p>
            <a:r>
              <a:rPr lang="en-US" sz="1600" b="0" i="0" dirty="0">
                <a:effectLst/>
                <a:latin typeface="Georgia" panose="02040502050405020303" pitchFamily="18" charset="0"/>
              </a:rPr>
              <a:t>From the above descriptive analysis, we conclude that the minimum annual income of the customers is 15 and the maximum income is 137. People earning an average income of 70 have the highest frequency count in our histogram distribution. The average salary of all the customers is 60.56. In the Kernel Density Plot that we displayed above, we observe that the annual income has a </a:t>
            </a:r>
            <a:r>
              <a:rPr lang="en-US" sz="1600" b="1" i="1" dirty="0">
                <a:effectLst/>
                <a:latin typeface="Georgia" panose="02040502050405020303" pitchFamily="18" charset="0"/>
                <a:hlinkClick r:id="rId1"/>
              </a:rPr>
              <a:t>normal distribution</a:t>
            </a:r>
            <a:r>
              <a:rPr lang="en-US" sz="1600" b="0" i="0" dirty="0">
                <a:effectLst/>
                <a:latin typeface="Georgia" panose="02040502050405020303" pitchFamily="18" charset="0"/>
              </a:rPr>
              <a:t>.</a:t>
            </a:r>
            <a:endParaRPr lang="en-IN" sz="1600" dirty="0">
              <a:latin typeface="Georgia" panose="02040502050405020303" pitchFamily="18"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7097" y="2107096"/>
            <a:ext cx="6448506" cy="34528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US" b="0" i="0" dirty="0">
                <a:solidFill>
                  <a:schemeClr val="accent6">
                    <a:lumMod val="75000"/>
                  </a:schemeClr>
                </a:solidFill>
                <a:effectLst/>
                <a:latin typeface="Georgia" panose="02040502050405020303" pitchFamily="18" charset="0"/>
              </a:rPr>
            </a:br>
            <a:r>
              <a:rPr lang="en-US" sz="4000" b="0" i="0" dirty="0">
                <a:solidFill>
                  <a:schemeClr val="accent6">
                    <a:lumMod val="75000"/>
                  </a:schemeClr>
                </a:solidFill>
                <a:effectLst/>
                <a:latin typeface="Georgia" panose="02040502050405020303" pitchFamily="18" charset="0"/>
              </a:rPr>
              <a:t>ANALYZING SPENING SCORE OF THE CUSTOMERS</a:t>
            </a:r>
            <a:br>
              <a:rPr lang="en-US" b="0" i="0" dirty="0">
                <a:solidFill>
                  <a:schemeClr val="accent6">
                    <a:lumMod val="75000"/>
                  </a:schemeClr>
                </a:solidFill>
                <a:effectLst/>
                <a:latin typeface="Georgia" panose="02040502050405020303" pitchFamily="18" charset="0"/>
              </a:rPr>
            </a:br>
            <a:endParaRPr lang="en-IN" dirty="0">
              <a:solidFill>
                <a:schemeClr val="accent6">
                  <a:lumMod val="75000"/>
                </a:schemeClr>
              </a:solidFill>
            </a:endParaRPr>
          </a:p>
        </p:txBody>
      </p:sp>
      <p:pic>
        <p:nvPicPr>
          <p:cNvPr id="7170"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202512" y="2336800"/>
            <a:ext cx="6822218" cy="38572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b="0" i="0" dirty="0">
                <a:solidFill>
                  <a:schemeClr val="accent6">
                    <a:lumMod val="75000"/>
                  </a:schemeClr>
                </a:solidFill>
                <a:effectLst/>
                <a:latin typeface="Georgia" panose="02040502050405020303" pitchFamily="18" charset="0"/>
              </a:rPr>
              <a:t>ANALYZING SPENING SCORE OF THE CUSTOMERS</a:t>
            </a:r>
            <a:endParaRPr lang="en-IN" dirty="0"/>
          </a:p>
        </p:txBody>
      </p:sp>
      <p:sp>
        <p:nvSpPr>
          <p:cNvPr id="3" name="Content Placeholder 2"/>
          <p:cNvSpPr>
            <a:spLocks noGrp="1"/>
          </p:cNvSpPr>
          <p:nvPr>
            <p:ph idx="1"/>
          </p:nvPr>
        </p:nvSpPr>
        <p:spPr>
          <a:xfrm>
            <a:off x="55660" y="2448191"/>
            <a:ext cx="10360550" cy="4326320"/>
          </a:xfrm>
        </p:spPr>
        <p:txBody>
          <a:bodyPr>
            <a:normAutofit fontScale="92500" lnSpcReduction="10000"/>
          </a:bodyPr>
          <a:lstStyle/>
          <a:p>
            <a:endParaRPr lang="en-US" sz="1800" b="0" i="0" dirty="0">
              <a:effectLst/>
              <a:latin typeface="Georgia" panose="02040502050405020303" pitchFamily="18" charset="0"/>
            </a:endParaRPr>
          </a:p>
          <a:p>
            <a:endParaRPr lang="en-US" sz="1800" dirty="0">
              <a:latin typeface="Georgia" panose="02040502050405020303" pitchFamily="18" charset="0"/>
            </a:endParaRPr>
          </a:p>
          <a:p>
            <a:endParaRPr lang="en-US" sz="1800" b="0" i="0" dirty="0">
              <a:effectLst/>
              <a:latin typeface="Georgia" panose="02040502050405020303" pitchFamily="18" charset="0"/>
            </a:endParaRPr>
          </a:p>
          <a:p>
            <a:endParaRPr lang="en-US" sz="1800" dirty="0">
              <a:latin typeface="Georgia" panose="02040502050405020303" pitchFamily="18" charset="0"/>
            </a:endParaRPr>
          </a:p>
          <a:p>
            <a:endParaRPr lang="en-US" sz="1800" b="0" i="0" dirty="0">
              <a:effectLst/>
              <a:latin typeface="Georgia" panose="02040502050405020303" pitchFamily="18" charset="0"/>
            </a:endParaRPr>
          </a:p>
          <a:p>
            <a:endParaRPr lang="en-US" sz="1800" dirty="0">
              <a:latin typeface="Georgia" panose="02040502050405020303" pitchFamily="18" charset="0"/>
            </a:endParaRPr>
          </a:p>
          <a:p>
            <a:endParaRPr lang="en-US" sz="1800" b="0" i="0" dirty="0">
              <a:effectLst/>
              <a:latin typeface="Georgia" panose="02040502050405020303" pitchFamily="18" charset="0"/>
            </a:endParaRPr>
          </a:p>
          <a:p>
            <a:endParaRPr lang="en-US" sz="1800" dirty="0">
              <a:latin typeface="Georgia" panose="02040502050405020303" pitchFamily="18" charset="0"/>
            </a:endParaRPr>
          </a:p>
          <a:p>
            <a:endParaRPr lang="en-US" sz="1800" b="0" i="0" dirty="0">
              <a:effectLst/>
              <a:latin typeface="Georgia" panose="02040502050405020303" pitchFamily="18" charset="0"/>
            </a:endParaRPr>
          </a:p>
          <a:p>
            <a:endParaRPr lang="en-US" sz="1800" b="0" i="0" dirty="0">
              <a:effectLst/>
              <a:latin typeface="Georgia" panose="02040502050405020303" pitchFamily="18" charset="0"/>
            </a:endParaRPr>
          </a:p>
          <a:p>
            <a:r>
              <a:rPr lang="en-US" sz="1800" b="0" i="0" dirty="0">
                <a:effectLst/>
                <a:latin typeface="Georgia" panose="02040502050405020303" pitchFamily="18" charset="0"/>
              </a:rPr>
              <a:t>The minimum spending score is 1, maximum is 99 and the average is 50.20. We can see Descriptive Analysis of Spending Score is that Min is 1, Max is 99 and avg. is 50.20. From the histogram, we conclude that customers between class </a:t>
            </a:r>
            <a:r>
              <a:rPr lang="en-IN" altLang="en-US" sz="1800" b="0" i="0" dirty="0">
                <a:effectLst/>
                <a:latin typeface="Georgia" panose="02040502050405020303" pitchFamily="18" charset="0"/>
              </a:rPr>
              <a:t>2</a:t>
            </a:r>
            <a:r>
              <a:rPr lang="en-US" sz="1800" b="0" i="0" dirty="0">
                <a:effectLst/>
                <a:latin typeface="Georgia" panose="02040502050405020303" pitchFamily="18" charset="0"/>
              </a:rPr>
              <a:t>0 and </a:t>
            </a:r>
            <a:r>
              <a:rPr lang="en-IN" altLang="en-US" sz="1800" b="0" i="0" dirty="0">
                <a:effectLst/>
                <a:latin typeface="Georgia" panose="02040502050405020303" pitchFamily="18" charset="0"/>
              </a:rPr>
              <a:t>3</a:t>
            </a:r>
            <a:r>
              <a:rPr lang="en-US" sz="1800" b="0" i="0" dirty="0">
                <a:effectLst/>
                <a:latin typeface="Georgia" panose="02040502050405020303" pitchFamily="18" charset="0"/>
              </a:rPr>
              <a:t>0 have the highest spending score among all the classes.</a:t>
            </a:r>
            <a:endParaRPr lang="en-IN" sz="1800" dirty="0"/>
          </a:p>
        </p:txBody>
      </p:sp>
      <p:pic>
        <p:nvPicPr>
          <p:cNvPr id="81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80807" y="2250219"/>
            <a:ext cx="6917635" cy="32918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IN" b="0" i="0" dirty="0">
                <a:solidFill>
                  <a:srgbClr val="444444"/>
                </a:solidFill>
                <a:effectLst/>
                <a:latin typeface="Georgia" panose="02040502050405020303" pitchFamily="18" charset="0"/>
              </a:rPr>
            </a:br>
            <a:r>
              <a:rPr lang="en-IN" sz="4000" b="0" i="0" dirty="0">
                <a:solidFill>
                  <a:schemeClr val="accent6">
                    <a:lumMod val="75000"/>
                  </a:schemeClr>
                </a:solidFill>
                <a:effectLst/>
                <a:latin typeface="Georgia" panose="02040502050405020303" pitchFamily="18" charset="0"/>
              </a:rPr>
              <a:t>K-MEANS ALGORITHM</a:t>
            </a:r>
            <a:br>
              <a:rPr lang="en-IN" b="0" i="0" dirty="0">
                <a:solidFill>
                  <a:srgbClr val="444444"/>
                </a:solidFill>
                <a:effectLst/>
                <a:latin typeface="Georgia" panose="02040502050405020303" pitchFamily="18" charset="0"/>
              </a:rPr>
            </a:br>
            <a:endParaRPr lang="en-IN" dirty="0"/>
          </a:p>
        </p:txBody>
      </p:sp>
      <p:sp>
        <p:nvSpPr>
          <p:cNvPr id="3" name="Content Placeholder 2"/>
          <p:cNvSpPr>
            <a:spLocks noGrp="1"/>
          </p:cNvSpPr>
          <p:nvPr>
            <p:ph idx="1"/>
          </p:nvPr>
        </p:nvSpPr>
        <p:spPr>
          <a:xfrm>
            <a:off x="111319" y="2336873"/>
            <a:ext cx="10312842" cy="4079830"/>
          </a:xfrm>
        </p:spPr>
        <p:txBody>
          <a:bodyPr>
            <a:normAutofit fontScale="92500" lnSpcReduction="20000"/>
          </a:bodyPr>
          <a:lstStyle/>
          <a:p>
            <a:pPr algn="l" fontAlgn="base">
              <a:buFont typeface="Arial" panose="020B0604020202020204" pitchFamily="34" charset="0"/>
              <a:buChar char="•"/>
            </a:pPr>
            <a:r>
              <a:rPr lang="en-US" b="0" i="0" dirty="0">
                <a:effectLst/>
                <a:latin typeface="Georgia" panose="02040502050405020303" pitchFamily="18" charset="0"/>
              </a:rPr>
              <a:t>We specify the number of clusters that we need to create.</a:t>
            </a:r>
            <a:endParaRPr lang="en-US" b="0" i="0" dirty="0">
              <a:effectLst/>
              <a:latin typeface="Georgia" panose="02040502050405020303" pitchFamily="18" charset="0"/>
            </a:endParaRPr>
          </a:p>
          <a:p>
            <a:pPr algn="l" fontAlgn="base">
              <a:buFont typeface="Arial" panose="020B0604020202020204" pitchFamily="34" charset="0"/>
              <a:buChar char="•"/>
            </a:pPr>
            <a:r>
              <a:rPr lang="en-US" b="0" i="0" dirty="0">
                <a:effectLst/>
                <a:latin typeface="Georgia" panose="02040502050405020303" pitchFamily="18" charset="0"/>
              </a:rPr>
              <a:t>The algorithm selects k objects at random from the dataset. This object is the initial cluster or mean.</a:t>
            </a:r>
            <a:endParaRPr lang="en-US" b="0" i="0" dirty="0">
              <a:effectLst/>
              <a:latin typeface="Georgia" panose="02040502050405020303" pitchFamily="18" charset="0"/>
            </a:endParaRPr>
          </a:p>
          <a:p>
            <a:pPr algn="l" fontAlgn="base">
              <a:buFont typeface="Arial" panose="020B0604020202020204" pitchFamily="34" charset="0"/>
              <a:buChar char="•"/>
            </a:pPr>
            <a:r>
              <a:rPr lang="en-US" b="0" i="0" dirty="0">
                <a:effectLst/>
                <a:latin typeface="Georgia" panose="02040502050405020303" pitchFamily="18" charset="0"/>
              </a:rPr>
              <a:t>The closest centroid obtains the assignment of a new observation. We base this assignment on the Euclidean Distance between object and the centroid.</a:t>
            </a:r>
            <a:endParaRPr lang="en-US" b="0" i="0" dirty="0">
              <a:effectLst/>
              <a:latin typeface="Georgia" panose="02040502050405020303" pitchFamily="18" charset="0"/>
            </a:endParaRPr>
          </a:p>
          <a:p>
            <a:pPr algn="l" fontAlgn="base">
              <a:buFont typeface="Arial" panose="020B0604020202020204" pitchFamily="34" charset="0"/>
              <a:buChar char="•"/>
            </a:pPr>
            <a:r>
              <a:rPr lang="en-US" b="0" i="0" dirty="0">
                <a:effectLst/>
                <a:latin typeface="Georgia" panose="02040502050405020303" pitchFamily="18" charset="0"/>
              </a:rPr>
              <a:t>k clusters in the data points update the centroid through calculation of the new mean values present in all the data points of the cluster. The kth cluster’s centroid has a length of p that contains means of all variables for observations in the k-</a:t>
            </a:r>
            <a:r>
              <a:rPr lang="en-US" b="0" i="0" dirty="0" err="1">
                <a:effectLst/>
                <a:latin typeface="Georgia" panose="02040502050405020303" pitchFamily="18" charset="0"/>
              </a:rPr>
              <a:t>th</a:t>
            </a:r>
            <a:r>
              <a:rPr lang="en-US" b="0" i="0" dirty="0">
                <a:effectLst/>
                <a:latin typeface="Georgia" panose="02040502050405020303" pitchFamily="18" charset="0"/>
              </a:rPr>
              <a:t> cluster. We denote the number of variables with p.</a:t>
            </a:r>
            <a:endParaRPr lang="en-US" b="0" i="0" dirty="0">
              <a:effectLst/>
              <a:latin typeface="Georgia" panose="02040502050405020303" pitchFamily="18" charset="0"/>
            </a:endParaRPr>
          </a:p>
          <a:p>
            <a:pPr algn="l" fontAlgn="base">
              <a:buFont typeface="Arial" panose="020B0604020202020204" pitchFamily="34" charset="0"/>
              <a:buChar char="•"/>
            </a:pPr>
            <a:r>
              <a:rPr lang="en-US" b="0" i="0" dirty="0">
                <a:effectLst/>
                <a:latin typeface="Georgia" panose="02040502050405020303" pitchFamily="18" charset="0"/>
              </a:rPr>
              <a:t>Iterative minimization of the total within the sum of squares. Then through the iterative minimization of the total sum of the square, the assignment stop wavering when we achieve maximum iteration. The default value is 10 that the R software uses for the maximum iterations.</a:t>
            </a:r>
            <a:endParaRPr lang="en-US" b="0" i="0" dirty="0">
              <a:effectLst/>
              <a:latin typeface="Georgia" panose="02040502050405020303" pitchFamily="18" charset="0"/>
            </a:endParaRPr>
          </a:p>
          <a:p>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IN" b="0" i="0" dirty="0">
                <a:solidFill>
                  <a:srgbClr val="444444"/>
                </a:solidFill>
                <a:effectLst/>
                <a:latin typeface="Georgia" panose="02040502050405020303" pitchFamily="18" charset="0"/>
              </a:rPr>
            </a:br>
            <a:r>
              <a:rPr lang="en-IN" sz="4000" b="0" i="0" dirty="0">
                <a:solidFill>
                  <a:schemeClr val="accent6">
                    <a:lumMod val="75000"/>
                  </a:schemeClr>
                </a:solidFill>
                <a:effectLst/>
                <a:latin typeface="Georgia" panose="02040502050405020303" pitchFamily="18" charset="0"/>
              </a:rPr>
              <a:t>DETERMINING OPTIMAL CLUSTERS</a:t>
            </a:r>
            <a:br>
              <a:rPr lang="en-IN" b="0" i="0" dirty="0">
                <a:solidFill>
                  <a:srgbClr val="444444"/>
                </a:solidFill>
                <a:effectLst/>
                <a:latin typeface="Georgia" panose="02040502050405020303" pitchFamily="18" charset="0"/>
              </a:rPr>
            </a:br>
            <a:endParaRPr lang="en-IN" dirty="0"/>
          </a:p>
        </p:txBody>
      </p:sp>
      <p:sp>
        <p:nvSpPr>
          <p:cNvPr id="3" name="Content Placeholder 2"/>
          <p:cNvSpPr>
            <a:spLocks noGrp="1"/>
          </p:cNvSpPr>
          <p:nvPr>
            <p:ph idx="1"/>
          </p:nvPr>
        </p:nvSpPr>
        <p:spPr>
          <a:xfrm>
            <a:off x="79513" y="2336873"/>
            <a:ext cx="10214669" cy="4413784"/>
          </a:xfrm>
        </p:spPr>
        <p:txBody>
          <a:bodyPr/>
          <a:lstStyle/>
          <a:p>
            <a:pPr algn="l" fontAlgn="base"/>
            <a:r>
              <a:rPr lang="en-US" b="0" i="0" dirty="0">
                <a:effectLst/>
                <a:latin typeface="Georgia" panose="02040502050405020303" pitchFamily="18" charset="0"/>
              </a:rPr>
              <a:t>While working with clusters, you need to specify the number of clusters to use. You would like to utilize the optimal number of clusters. To help you in determining the optimal clusters, there are three popular methods –</a:t>
            </a:r>
            <a:endParaRPr lang="en-US" b="0" i="0" dirty="0">
              <a:effectLst/>
              <a:latin typeface="Georgia" panose="02040502050405020303" pitchFamily="18" charset="0"/>
            </a:endParaRPr>
          </a:p>
          <a:p>
            <a:pPr algn="l" fontAlgn="base">
              <a:buFont typeface="Arial" panose="020B0604020202020204" pitchFamily="34" charset="0"/>
              <a:buChar char="•"/>
            </a:pPr>
            <a:r>
              <a:rPr lang="en-US" b="0" i="0" dirty="0">
                <a:effectLst/>
                <a:latin typeface="Georgia" panose="02040502050405020303" pitchFamily="18" charset="0"/>
              </a:rPr>
              <a:t>Elbow method</a:t>
            </a:r>
            <a:endParaRPr lang="en-US" b="0" i="0" dirty="0">
              <a:effectLst/>
              <a:latin typeface="Georgia" panose="02040502050405020303" pitchFamily="18" charset="0"/>
            </a:endParaRPr>
          </a:p>
          <a:p>
            <a:pPr algn="l" fontAlgn="base">
              <a:buFont typeface="Arial" panose="020B0604020202020204" pitchFamily="34" charset="0"/>
              <a:buChar char="•"/>
            </a:pPr>
            <a:r>
              <a:rPr lang="en-US" b="0" i="0" dirty="0">
                <a:effectLst/>
                <a:latin typeface="Georgia" panose="02040502050405020303" pitchFamily="18" charset="0"/>
              </a:rPr>
              <a:t>Silhouette method</a:t>
            </a:r>
            <a:endParaRPr lang="en-US" b="0" i="0" dirty="0">
              <a:effectLst/>
              <a:latin typeface="Georgia" panose="02040502050405020303" pitchFamily="18" charset="0"/>
            </a:endParaRPr>
          </a:p>
          <a:p>
            <a:pPr algn="l" fontAlgn="base">
              <a:buFont typeface="Arial" panose="020B0604020202020204" pitchFamily="34" charset="0"/>
              <a:buChar char="•"/>
            </a:pPr>
            <a:r>
              <a:rPr lang="en-US" b="0" i="0" dirty="0">
                <a:effectLst/>
                <a:latin typeface="Georgia" panose="02040502050405020303" pitchFamily="18" charset="0"/>
              </a:rPr>
              <a:t>Gap statistic</a:t>
            </a:r>
            <a:endParaRPr lang="en-US" b="0" i="0" dirty="0">
              <a:effectLst/>
              <a:latin typeface="Georgia" panose="02040502050405020303" pitchFamily="18" charset="0"/>
            </a:endParaRPr>
          </a:p>
          <a:p>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IN" b="0" i="0" dirty="0">
                <a:solidFill>
                  <a:srgbClr val="444444"/>
                </a:solidFill>
                <a:effectLst/>
                <a:latin typeface="Georgia" panose="02040502050405020303" pitchFamily="18" charset="0"/>
              </a:rPr>
            </a:br>
            <a:r>
              <a:rPr lang="en-IN" sz="4000" b="0" i="0" dirty="0">
                <a:solidFill>
                  <a:schemeClr val="accent6">
                    <a:lumMod val="75000"/>
                  </a:schemeClr>
                </a:solidFill>
                <a:effectLst/>
                <a:latin typeface="Georgia" panose="02040502050405020303" pitchFamily="18" charset="0"/>
              </a:rPr>
              <a:t>ELBOW METHOD</a:t>
            </a:r>
            <a:br>
              <a:rPr lang="en-IN" b="0" i="0" dirty="0">
                <a:solidFill>
                  <a:srgbClr val="444444"/>
                </a:solidFill>
                <a:effectLst/>
                <a:latin typeface="Georgia" panose="02040502050405020303" pitchFamily="18" charset="0"/>
              </a:rPr>
            </a:br>
            <a:endParaRPr lang="en-IN" dirty="0"/>
          </a:p>
        </p:txBody>
      </p:sp>
      <p:sp>
        <p:nvSpPr>
          <p:cNvPr id="3" name="Content Placeholder 2"/>
          <p:cNvSpPr>
            <a:spLocks noGrp="1"/>
          </p:cNvSpPr>
          <p:nvPr>
            <p:ph idx="1"/>
          </p:nvPr>
        </p:nvSpPr>
        <p:spPr>
          <a:xfrm>
            <a:off x="143123" y="2336872"/>
            <a:ext cx="10265134" cy="4135489"/>
          </a:xfrm>
        </p:spPr>
        <p:txBody>
          <a:bodyPr>
            <a:normAutofit fontScale="92500" lnSpcReduction="10000"/>
          </a:bodyPr>
          <a:lstStyle/>
          <a:p>
            <a:pPr algn="l" fontAlgn="base"/>
            <a:r>
              <a:rPr lang="en-US" b="0" i="0" dirty="0">
                <a:effectLst/>
                <a:latin typeface="Georgia" panose="02040502050405020303" pitchFamily="18" charset="0"/>
              </a:rPr>
              <a:t>The main goal behind cluster partitioning methods like k-means is to define the clusters such that the intra-cluster variation stays minimum.</a:t>
            </a:r>
            <a:endParaRPr lang="en-US" b="0" i="0" dirty="0">
              <a:effectLst/>
              <a:latin typeface="Georgia" panose="02040502050405020303" pitchFamily="18" charset="0"/>
            </a:endParaRPr>
          </a:p>
          <a:p>
            <a:pPr algn="ctr" fontAlgn="base"/>
            <a:r>
              <a:rPr lang="en-US" b="1" i="0" dirty="0">
                <a:effectLst/>
                <a:latin typeface="Georgia" panose="02040502050405020303" pitchFamily="18" charset="0"/>
              </a:rPr>
              <a:t>minimize(sum W(Ck)), k=1…k</a:t>
            </a:r>
            <a:endParaRPr lang="en-US" b="0" i="0" dirty="0">
              <a:effectLst/>
              <a:latin typeface="Georgia" panose="02040502050405020303" pitchFamily="18" charset="0"/>
            </a:endParaRPr>
          </a:p>
          <a:p>
            <a:pPr algn="l" fontAlgn="base"/>
            <a:r>
              <a:rPr lang="en-US" b="0" i="0" dirty="0">
                <a:effectLst/>
                <a:latin typeface="Georgia" panose="02040502050405020303" pitchFamily="18" charset="0"/>
              </a:rPr>
              <a:t>Where Ck represents the kth cluster and W(Ck) denotes the intra-cluster variation. With the measurement of the total intra-cluster variation, one can evaluate the compactness of the clustering boundary. We can then proceed to define the optimal clusters as follows –</a:t>
            </a:r>
            <a:endParaRPr lang="en-US" b="0" i="0" dirty="0">
              <a:effectLst/>
              <a:latin typeface="Georgia" panose="02040502050405020303" pitchFamily="18" charset="0"/>
            </a:endParaRPr>
          </a:p>
          <a:p>
            <a:pPr algn="l" fontAlgn="base"/>
            <a:r>
              <a:rPr lang="en-US" b="0" i="0" dirty="0">
                <a:effectLst/>
                <a:latin typeface="Georgia" panose="02040502050405020303" pitchFamily="18" charset="0"/>
              </a:rPr>
              <a:t>First, we calculate the clustering algorithm for several values of k. This can be done by creating a variation within k from 1 to 10 clusters. We then calculate the total intra-cluster sum of square (</a:t>
            </a:r>
            <a:r>
              <a:rPr lang="en-US" b="0" i="0" dirty="0" err="1">
                <a:effectLst/>
                <a:latin typeface="Georgia" panose="02040502050405020303" pitchFamily="18" charset="0"/>
              </a:rPr>
              <a:t>iss</a:t>
            </a:r>
            <a:r>
              <a:rPr lang="en-US" b="0" i="0" dirty="0">
                <a:effectLst/>
                <a:latin typeface="Georgia" panose="02040502050405020303" pitchFamily="18" charset="0"/>
              </a:rPr>
              <a:t>). Then, we proceed to plot </a:t>
            </a:r>
            <a:r>
              <a:rPr lang="en-US" b="0" i="0" dirty="0" err="1">
                <a:effectLst/>
                <a:latin typeface="Georgia" panose="02040502050405020303" pitchFamily="18" charset="0"/>
              </a:rPr>
              <a:t>iss</a:t>
            </a:r>
            <a:r>
              <a:rPr lang="en-US" b="0" i="0" dirty="0">
                <a:effectLst/>
                <a:latin typeface="Georgia" panose="02040502050405020303" pitchFamily="18" charset="0"/>
              </a:rPr>
              <a:t> based on the number of k clusters. This plot denotes the appropriate number of clusters required in our model. In the plot, the location of a bend or a knee is the indication of the optimum number of clusters.</a:t>
            </a:r>
            <a:endParaRPr lang="en-US" b="0" i="0" dirty="0">
              <a:effectLst/>
              <a:latin typeface="Georgia" panose="02040502050405020303" pitchFamily="18" charset="0"/>
            </a:endParaRP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ELBOW METHOD</a:t>
            </a:r>
            <a:endParaRPr lang="en-IN" dirty="0"/>
          </a:p>
        </p:txBody>
      </p:sp>
      <p:sp>
        <p:nvSpPr>
          <p:cNvPr id="3" name="Content Placeholder 2"/>
          <p:cNvSpPr>
            <a:spLocks noGrp="1"/>
          </p:cNvSpPr>
          <p:nvPr>
            <p:ph idx="1"/>
          </p:nvPr>
        </p:nvSpPr>
        <p:spPr>
          <a:xfrm>
            <a:off x="63610" y="2336872"/>
            <a:ext cx="10400307" cy="4222953"/>
          </a:xfrm>
        </p:spPr>
        <p:txBody>
          <a:bodyPr>
            <a:normAutofit fontScale="72500"/>
          </a:bodyPr>
          <a:lstStyle/>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b="0" i="0" dirty="0">
              <a:effectLst/>
              <a:latin typeface="Georgia" panose="02040502050405020303" pitchFamily="18" charset="0"/>
            </a:endParaRPr>
          </a:p>
          <a:p>
            <a:endParaRPr lang="en-US" b="0" i="0" dirty="0">
              <a:effectLst/>
              <a:latin typeface="Georgia" panose="02040502050405020303" pitchFamily="18" charset="0"/>
            </a:endParaRPr>
          </a:p>
          <a:p>
            <a:r>
              <a:rPr lang="en-US" b="0" i="0" dirty="0">
                <a:effectLst/>
                <a:latin typeface="Georgia" panose="02040502050405020303" pitchFamily="18" charset="0"/>
              </a:rPr>
              <a:t>From the above graph, we conclude that </a:t>
            </a:r>
            <a:r>
              <a:rPr lang="en-IN" altLang="en-US" b="0" i="0" dirty="0">
                <a:effectLst/>
                <a:latin typeface="Georgia" panose="02040502050405020303" pitchFamily="18" charset="0"/>
              </a:rPr>
              <a:t>3</a:t>
            </a:r>
            <a:r>
              <a:rPr lang="en-US" b="0" i="0" dirty="0">
                <a:effectLst/>
                <a:latin typeface="Georgia" panose="02040502050405020303" pitchFamily="18" charset="0"/>
              </a:rPr>
              <a:t> is the appropriate number of clusters since it seems to be appearing at the bend in the elbow plot.</a:t>
            </a:r>
            <a:endParaRPr lang="en-IN" dirty="0"/>
          </a:p>
        </p:txBody>
      </p:sp>
      <p:pic>
        <p:nvPicPr>
          <p:cNvPr id="921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71922" y="2148799"/>
            <a:ext cx="6694999" cy="367155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IN" dirty="0"/>
            </a:br>
            <a:r>
              <a:rPr lang="en-IN" sz="4000" b="0" i="0" dirty="0">
                <a:solidFill>
                  <a:schemeClr val="accent6">
                    <a:lumMod val="75000"/>
                  </a:schemeClr>
                </a:solidFill>
                <a:effectLst/>
                <a:latin typeface="Georgia" panose="02040502050405020303" pitchFamily="18" charset="0"/>
              </a:rPr>
              <a:t>AVERAGE SILHOUETTE METHOD</a:t>
            </a:r>
            <a:br>
              <a:rPr lang="en-IN" b="0" i="0" dirty="0">
                <a:solidFill>
                  <a:srgbClr val="444444"/>
                </a:solidFill>
                <a:effectLst/>
                <a:latin typeface="Georgia" panose="02040502050405020303" pitchFamily="18" charset="0"/>
              </a:rPr>
            </a:br>
            <a:endParaRPr lang="en-IN" dirty="0"/>
          </a:p>
        </p:txBody>
      </p:sp>
      <p:sp>
        <p:nvSpPr>
          <p:cNvPr id="3" name="Content Placeholder 2"/>
          <p:cNvSpPr>
            <a:spLocks noGrp="1"/>
          </p:cNvSpPr>
          <p:nvPr>
            <p:ph idx="1"/>
          </p:nvPr>
        </p:nvSpPr>
        <p:spPr>
          <a:xfrm>
            <a:off x="87464" y="2336873"/>
            <a:ext cx="10360549" cy="4350174"/>
          </a:xfrm>
        </p:spPr>
        <p:txBody>
          <a:bodyPr>
            <a:normAutofit/>
          </a:bodyPr>
          <a:lstStyle/>
          <a:p>
            <a:pPr algn="l" fontAlgn="base"/>
            <a:r>
              <a:rPr lang="en-US" b="0" i="0" dirty="0">
                <a:effectLst/>
                <a:latin typeface="Georgia" panose="02040502050405020303" pitchFamily="18" charset="0"/>
              </a:rPr>
              <a:t>With the help of the average silhouette method, we can measure the quality of our clustering operation. With this, we can determine how well within the cluster is the data object. If we obtain a high average silhouette width, it means that we have good clustering. The average silhouette method calculates the mean of silhouette observations for different k values. With the optimal number of k clusters, one can maximize the average silhouette over significant values for k clusters.</a:t>
            </a:r>
            <a:endParaRPr lang="en-US" b="0" i="0" dirty="0">
              <a:effectLst/>
              <a:latin typeface="Georgia" panose="02040502050405020303" pitchFamily="18" charset="0"/>
            </a:endParaRPr>
          </a:p>
          <a:p>
            <a:pPr algn="l" fontAlgn="base"/>
            <a:r>
              <a:rPr lang="en-US" b="0" i="0" dirty="0">
                <a:effectLst/>
                <a:latin typeface="Georgia" panose="02040502050405020303" pitchFamily="18" charset="0"/>
              </a:rPr>
              <a:t>Using the silhouette function in the cluster package, we can compute the average silhouette width using the </a:t>
            </a:r>
            <a:r>
              <a:rPr lang="en-US" b="0" i="0" dirty="0" err="1">
                <a:effectLst/>
                <a:latin typeface="Georgia" panose="02040502050405020303" pitchFamily="18" charset="0"/>
              </a:rPr>
              <a:t>kmean</a:t>
            </a:r>
            <a:r>
              <a:rPr lang="en-US" b="0" i="0" dirty="0">
                <a:effectLst/>
                <a:latin typeface="Georgia" panose="02040502050405020303" pitchFamily="18" charset="0"/>
              </a:rPr>
              <a:t> function. Here, the optimal cluster will possess highest average.</a:t>
            </a:r>
            <a:endParaRPr lang="en-US" b="0" i="0" dirty="0">
              <a:effectLst/>
              <a:latin typeface="Georgia" panose="02040502050405020303" pitchFamily="18" charset="0"/>
            </a:endParaRPr>
          </a:p>
          <a:p>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AVERAGE SILHOUETTE METHOD</a:t>
            </a:r>
            <a:endParaRPr lang="en-IN" dirty="0"/>
          </a:p>
        </p:txBody>
      </p:sp>
      <p:pic>
        <p:nvPicPr>
          <p:cNvPr id="10242"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752124" y="2162755"/>
            <a:ext cx="5596746" cy="41732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dirty="0">
                <a:solidFill>
                  <a:srgbClr val="FF0000"/>
                </a:solidFill>
                <a:latin typeface="Georgia" panose="02040502050405020303" pitchFamily="18" charset="0"/>
              </a:rPr>
              <a:t>ROLES AND RESPONSIBILITIES</a:t>
            </a:r>
            <a:endParaRPr lang="en-IN" dirty="0">
              <a:solidFill>
                <a:srgbClr val="FF0000"/>
              </a:solidFill>
              <a:latin typeface="Georgia" panose="02040502050405020303" pitchFamily="18" charset="0"/>
            </a:endParaRPr>
          </a:p>
        </p:txBody>
      </p:sp>
      <p:graphicFrame>
        <p:nvGraphicFramePr>
          <p:cNvPr id="6" name="Table 6"/>
          <p:cNvGraphicFramePr>
            <a:graphicFrameLocks noGrp="1"/>
          </p:cNvGraphicFramePr>
          <p:nvPr>
            <p:ph idx="1"/>
          </p:nvPr>
        </p:nvGraphicFramePr>
        <p:xfrm>
          <a:off x="680321" y="2265238"/>
          <a:ext cx="9727218" cy="4158180"/>
        </p:xfrm>
        <a:graphic>
          <a:graphicData uri="http://schemas.openxmlformats.org/drawingml/2006/table">
            <a:tbl>
              <a:tblPr firstRow="1" bandRow="1">
                <a:tableStyleId>{5C22544A-7EE6-4342-B048-85BDC9FD1C3A}</a:tableStyleId>
              </a:tblPr>
              <a:tblGrid>
                <a:gridCol w="3242406"/>
                <a:gridCol w="3242406"/>
                <a:gridCol w="3242406"/>
              </a:tblGrid>
              <a:tr h="684696">
                <a:tc>
                  <a:txBody>
                    <a:bodyPr/>
                    <a:lstStyle/>
                    <a:p>
                      <a:r>
                        <a:rPr lang="en-IN" sz="2800" dirty="0"/>
                        <a:t>Name and Reg No</a:t>
                      </a:r>
                      <a:endParaRPr lang="en-IN" sz="2800" dirty="0"/>
                    </a:p>
                  </a:txBody>
                  <a:tcPr/>
                </a:tc>
                <a:tc>
                  <a:txBody>
                    <a:bodyPr/>
                    <a:lstStyle/>
                    <a:p>
                      <a:pPr algn="ctr"/>
                      <a:r>
                        <a:rPr lang="en-IN" sz="3600" dirty="0"/>
                        <a:t>Role</a:t>
                      </a:r>
                      <a:endParaRPr lang="en-IN" sz="3600" dirty="0"/>
                    </a:p>
                  </a:txBody>
                  <a:tcPr/>
                </a:tc>
                <a:tc>
                  <a:txBody>
                    <a:bodyPr/>
                    <a:lstStyle/>
                    <a:p>
                      <a:r>
                        <a:rPr lang="en-IN" sz="3600" dirty="0"/>
                        <a:t>Responsibility</a:t>
                      </a:r>
                      <a:endParaRPr lang="en-IN" sz="3600" dirty="0"/>
                    </a:p>
                  </a:txBody>
                  <a:tcPr/>
                </a:tc>
              </a:tr>
              <a:tr h="822342">
                <a:tc>
                  <a:txBody>
                    <a:bodyPr/>
                    <a:lstStyle/>
                    <a:p>
                      <a:pPr algn="ctr"/>
                      <a:r>
                        <a:rPr lang="en-IN" sz="1800" b="0" i="0" kern="1200" dirty="0">
                          <a:solidFill>
                            <a:schemeClr val="dk1"/>
                          </a:solidFill>
                          <a:effectLst/>
                          <a:latin typeface="+mn-lt"/>
                          <a:ea typeface="+mn-ea"/>
                          <a:cs typeface="+mn-cs"/>
                        </a:rPr>
                        <a:t>MANEESH MADALA </a:t>
                      </a:r>
                      <a:endParaRPr lang="en-IN" sz="1800" b="0" i="0" kern="1200" dirty="0">
                        <a:solidFill>
                          <a:schemeClr val="dk1"/>
                        </a:solidFill>
                        <a:effectLst/>
                        <a:latin typeface="+mn-lt"/>
                        <a:ea typeface="+mn-ea"/>
                        <a:cs typeface="+mn-cs"/>
                      </a:endParaRPr>
                    </a:p>
                    <a:p>
                      <a:pPr algn="ctr"/>
                      <a:r>
                        <a:rPr lang="en-IN" sz="1800" b="0" i="0" kern="1200" dirty="0">
                          <a:solidFill>
                            <a:schemeClr val="dk1"/>
                          </a:solidFill>
                          <a:effectLst/>
                          <a:latin typeface="+mn-lt"/>
                          <a:ea typeface="+mn-ea"/>
                          <a:cs typeface="+mn-cs"/>
                        </a:rPr>
                        <a:t>19BCE7192</a:t>
                      </a:r>
                      <a:endParaRPr lang="en-IN" dirty="0"/>
                    </a:p>
                  </a:txBody>
                  <a:tcPr/>
                </a:tc>
                <a:tc>
                  <a:txBody>
                    <a:bodyPr/>
                    <a:lstStyle/>
                    <a:p>
                      <a:pPr algn="ctr"/>
                      <a:endParaRPr lang="en-IN" dirty="0"/>
                    </a:p>
                    <a:p>
                      <a:pPr algn="ctr"/>
                      <a:r>
                        <a:rPr lang="en-IN" dirty="0"/>
                        <a:t>Team Lead</a:t>
                      </a:r>
                      <a:endParaRPr lang="en-IN" dirty="0"/>
                    </a:p>
                  </a:txBody>
                  <a:tcPr/>
                </a:tc>
                <a:tc>
                  <a:txBody>
                    <a:bodyPr/>
                    <a:lstStyle/>
                    <a:p>
                      <a:r>
                        <a:rPr lang="en-IN" dirty="0"/>
                        <a:t>Organize meeting </a:t>
                      </a:r>
                      <a:endParaRPr lang="en-IN" dirty="0"/>
                    </a:p>
                    <a:p>
                      <a:r>
                        <a:rPr lang="en-IN" dirty="0"/>
                        <a:t>Scope document </a:t>
                      </a:r>
                      <a:endParaRPr lang="en-IN" dirty="0"/>
                    </a:p>
                    <a:p>
                      <a:r>
                        <a:rPr lang="en-IN" dirty="0"/>
                        <a:t>Case study </a:t>
                      </a:r>
                      <a:endParaRPr lang="en-IN" dirty="0"/>
                    </a:p>
                  </a:txBody>
                  <a:tcPr/>
                </a:tc>
              </a:tr>
              <a:tr h="822342">
                <a:tc>
                  <a:txBody>
                    <a:bodyPr/>
                    <a:lstStyle/>
                    <a:p>
                      <a:pPr algn="ctr"/>
                      <a:r>
                        <a:rPr lang="en-IN" dirty="0"/>
                        <a:t>PATRI LALITHYA MANASA</a:t>
                      </a:r>
                      <a:endParaRPr lang="en-IN" dirty="0"/>
                    </a:p>
                    <a:p>
                      <a:pPr algn="ctr"/>
                      <a:r>
                        <a:rPr lang="en-IN" dirty="0"/>
                        <a:t>19BCD7013</a:t>
                      </a:r>
                      <a:endParaRPr lang="en-IN" dirty="0"/>
                    </a:p>
                  </a:txBody>
                  <a:tcPr/>
                </a:tc>
                <a:tc>
                  <a:txBody>
                    <a:bodyPr/>
                    <a:lstStyle/>
                    <a:p>
                      <a:pPr algn="ctr"/>
                      <a:endParaRPr lang="en-IN" dirty="0"/>
                    </a:p>
                    <a:p>
                      <a:pPr algn="ctr"/>
                      <a:r>
                        <a:rPr lang="en-IN" dirty="0"/>
                        <a:t>Documentation</a:t>
                      </a:r>
                      <a:endParaRPr lang="en-IN" dirty="0"/>
                    </a:p>
                  </a:txBody>
                  <a:tcPr/>
                </a:tc>
                <a:tc>
                  <a:txBody>
                    <a:bodyPr/>
                    <a:lstStyle/>
                    <a:p>
                      <a:r>
                        <a:rPr lang="en-IN" dirty="0"/>
                        <a:t>MoM, Final ppt and Project </a:t>
                      </a:r>
                      <a:endParaRPr lang="en-IN" dirty="0"/>
                    </a:p>
                    <a:p>
                      <a:r>
                        <a:rPr lang="en-IN" dirty="0"/>
                        <a:t>Report </a:t>
                      </a:r>
                      <a:endParaRPr lang="en-IN" dirty="0"/>
                    </a:p>
                  </a:txBody>
                  <a:tcPr/>
                </a:tc>
              </a:tr>
              <a:tr h="822342">
                <a:tc>
                  <a:txBody>
                    <a:bodyPr/>
                    <a:lstStyle/>
                    <a:p>
                      <a:pPr algn="ctr"/>
                      <a:r>
                        <a:rPr lang="en-IN" sz="1800" b="0" i="0" kern="1200">
                          <a:solidFill>
                            <a:schemeClr val="dk1"/>
                          </a:solidFill>
                          <a:effectLst/>
                          <a:latin typeface="+mn-lt"/>
                          <a:ea typeface="+mn-ea"/>
                          <a:cs typeface="+mn-cs"/>
                        </a:rPr>
                        <a:t>AKELLA </a:t>
                      </a:r>
                      <a:r>
                        <a:rPr lang="en-IN" sz="1800" b="0" i="0" kern="1200" dirty="0">
                          <a:solidFill>
                            <a:schemeClr val="dk1"/>
                          </a:solidFill>
                          <a:effectLst/>
                          <a:latin typeface="+mn-lt"/>
                          <a:ea typeface="+mn-ea"/>
                          <a:cs typeface="+mn-cs"/>
                        </a:rPr>
                        <a:t>SIVA SAI ATCHYUT</a:t>
                      </a:r>
                      <a:endParaRPr lang="en-IN" sz="1800" b="0" i="0" kern="1200" dirty="0">
                        <a:solidFill>
                          <a:schemeClr val="dk1"/>
                        </a:solidFill>
                        <a:effectLst/>
                        <a:latin typeface="+mn-lt"/>
                        <a:ea typeface="+mn-ea"/>
                        <a:cs typeface="+mn-cs"/>
                      </a:endParaRPr>
                    </a:p>
                    <a:p>
                      <a:pPr algn="ctr"/>
                      <a:r>
                        <a:rPr lang="en-IN" sz="1800" b="0" i="0" kern="1200" dirty="0">
                          <a:solidFill>
                            <a:schemeClr val="dk1"/>
                          </a:solidFill>
                          <a:effectLst/>
                          <a:latin typeface="+mn-lt"/>
                          <a:ea typeface="+mn-ea"/>
                          <a:cs typeface="+mn-cs"/>
                        </a:rPr>
                        <a:t>19BCE7513</a:t>
                      </a:r>
                      <a:endParaRPr lang="en-IN" b="0" dirty="0"/>
                    </a:p>
                  </a:txBody>
                  <a:tcPr/>
                </a:tc>
                <a:tc>
                  <a:txBody>
                    <a:bodyPr/>
                    <a:lstStyle/>
                    <a:p>
                      <a:pPr algn="ctr"/>
                      <a:endParaRPr lang="en-IN" dirty="0"/>
                    </a:p>
                    <a:p>
                      <a:pPr algn="ctr"/>
                      <a:r>
                        <a:rPr lang="en-IN" dirty="0"/>
                        <a:t>Data Scientist</a:t>
                      </a:r>
                      <a:endParaRPr lang="en-IN" dirty="0"/>
                    </a:p>
                  </a:txBody>
                  <a:tcPr/>
                </a:tc>
                <a:tc>
                  <a:txBody>
                    <a:bodyPr/>
                    <a:lstStyle/>
                    <a:p>
                      <a:r>
                        <a:rPr lang="en-IN" dirty="0"/>
                        <a:t>Preparation of dataset Data pre-processing</a:t>
                      </a:r>
                      <a:endParaRPr lang="en-IN" dirty="0"/>
                    </a:p>
                    <a:p>
                      <a:r>
                        <a:rPr lang="en-IN" dirty="0"/>
                        <a:t>Data cleaning</a:t>
                      </a:r>
                      <a:endParaRPr lang="en-IN" dirty="0"/>
                    </a:p>
                  </a:txBody>
                  <a:tcPr/>
                </a:tc>
              </a:tr>
              <a:tr h="822342">
                <a:tc>
                  <a:txBody>
                    <a:bodyPr/>
                    <a:lstStyle/>
                    <a:p>
                      <a:pPr algn="ctr"/>
                      <a:r>
                        <a:rPr lang="en-IN" sz="1800" b="0" i="0" kern="1200" dirty="0">
                          <a:solidFill>
                            <a:schemeClr val="dk1"/>
                          </a:solidFill>
                          <a:effectLst/>
                          <a:latin typeface="+mn-lt"/>
                          <a:ea typeface="+mn-ea"/>
                          <a:cs typeface="+mn-cs"/>
                        </a:rPr>
                        <a:t>JATHIN KOLLA </a:t>
                      </a:r>
                      <a:endParaRPr lang="en-IN" sz="1800" b="0" i="0" kern="1200" dirty="0">
                        <a:solidFill>
                          <a:schemeClr val="dk1"/>
                        </a:solidFill>
                        <a:effectLst/>
                        <a:latin typeface="+mn-lt"/>
                        <a:ea typeface="+mn-ea"/>
                        <a:cs typeface="+mn-cs"/>
                      </a:endParaRPr>
                    </a:p>
                    <a:p>
                      <a:pPr algn="ctr"/>
                      <a:r>
                        <a:rPr lang="en-IN" sz="1800" b="0" i="0" kern="1200" dirty="0">
                          <a:solidFill>
                            <a:schemeClr val="dk1"/>
                          </a:solidFill>
                          <a:effectLst/>
                          <a:latin typeface="+mn-lt"/>
                          <a:ea typeface="+mn-ea"/>
                          <a:cs typeface="+mn-cs"/>
                        </a:rPr>
                        <a:t>19BCD7192</a:t>
                      </a:r>
                      <a:endParaRPr lang="en-IN" dirty="0"/>
                    </a:p>
                  </a:txBody>
                  <a:tcPr/>
                </a:tc>
                <a:tc>
                  <a:txBody>
                    <a:bodyPr/>
                    <a:lstStyle/>
                    <a:p>
                      <a:pPr algn="ctr"/>
                      <a:endParaRPr lang="en-IN" dirty="0"/>
                    </a:p>
                    <a:p>
                      <a:pPr algn="ctr"/>
                      <a:r>
                        <a:rPr lang="en-IN" dirty="0"/>
                        <a:t>Data Analyst</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pt-BR" dirty="0"/>
                        <a:t>Need to analyse the data and predict the solution</a:t>
                      </a:r>
                      <a:endParaRPr lang="en-IN" dirty="0"/>
                    </a:p>
                  </a:txBody>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AVERAGE SILHOUETTE METHOD</a:t>
            </a:r>
            <a:endParaRPr lang="en-IN" dirty="0"/>
          </a:p>
        </p:txBody>
      </p:sp>
      <p:pic>
        <p:nvPicPr>
          <p:cNvPr id="11266"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695492" y="2336800"/>
            <a:ext cx="5478449" cy="389702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AVERAGE SILHOUETTE METHOD</a:t>
            </a:r>
            <a:endParaRPr lang="en-IN" dirty="0"/>
          </a:p>
        </p:txBody>
      </p:sp>
      <p:pic>
        <p:nvPicPr>
          <p:cNvPr id="12290"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711395" y="2336800"/>
            <a:ext cx="5502301" cy="396063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AVERAGE SILHOUETTE METHOD</a:t>
            </a:r>
            <a:endParaRPr lang="en-IN" dirty="0"/>
          </a:p>
        </p:txBody>
      </p:sp>
      <p:pic>
        <p:nvPicPr>
          <p:cNvPr id="13314"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775005" y="2336800"/>
            <a:ext cx="5478449" cy="39049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AVERAGE SILHOUETTE METHOD</a:t>
            </a:r>
            <a:endParaRPr lang="en-IN" dirty="0"/>
          </a:p>
        </p:txBody>
      </p:sp>
      <p:pic>
        <p:nvPicPr>
          <p:cNvPr id="14338"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798860" y="2234317"/>
            <a:ext cx="5438692" cy="409492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AVERAGE SILHOUETTE METHOD</a:t>
            </a:r>
            <a:endParaRPr lang="en-IN" dirty="0"/>
          </a:p>
        </p:txBody>
      </p:sp>
      <p:pic>
        <p:nvPicPr>
          <p:cNvPr id="15362"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775005" y="2122998"/>
            <a:ext cx="5414837" cy="43811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AVERAGE SILHOUETTE METHOD</a:t>
            </a:r>
            <a:endParaRPr lang="en-IN" dirty="0"/>
          </a:p>
        </p:txBody>
      </p:sp>
      <p:pic>
        <p:nvPicPr>
          <p:cNvPr id="16386"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806810" y="2336800"/>
            <a:ext cx="5375082" cy="4064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AVERAGE SILHOUETTE METHOD</a:t>
            </a:r>
            <a:endParaRPr lang="en-IN" dirty="0"/>
          </a:p>
        </p:txBody>
      </p:sp>
      <p:pic>
        <p:nvPicPr>
          <p:cNvPr id="17410"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830664" y="2170706"/>
            <a:ext cx="5414839" cy="430165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AVERAGE SILHOUETTE METHOD</a:t>
            </a:r>
            <a:endParaRPr lang="en-IN" dirty="0"/>
          </a:p>
        </p:txBody>
      </p:sp>
      <p:pic>
        <p:nvPicPr>
          <p:cNvPr id="18434"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790908" y="2234317"/>
            <a:ext cx="5398935" cy="42778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accent6">
                    <a:lumMod val="75000"/>
                  </a:schemeClr>
                </a:solidFill>
                <a:latin typeface="Georgia" panose="02040502050405020303" pitchFamily="18" charset="0"/>
              </a:rPr>
              <a:t>VISUALIZE THE OPTIMAL NUMBER OF CLUSTERS USING </a:t>
            </a:r>
            <a:r>
              <a:rPr lang="en-US" dirty="0" err="1">
                <a:solidFill>
                  <a:schemeClr val="accent6">
                    <a:lumMod val="75000"/>
                  </a:schemeClr>
                </a:solidFill>
                <a:latin typeface="Georgia" panose="02040502050405020303" pitchFamily="18" charset="0"/>
              </a:rPr>
              <a:t>fviz_nbclust</a:t>
            </a:r>
            <a:r>
              <a:rPr lang="en-US" dirty="0">
                <a:solidFill>
                  <a:schemeClr val="accent6">
                    <a:lumMod val="75000"/>
                  </a:schemeClr>
                </a:solidFill>
                <a:latin typeface="Georgia" panose="02040502050405020303" pitchFamily="18" charset="0"/>
              </a:rPr>
              <a:t>()</a:t>
            </a:r>
            <a:endParaRPr lang="en-IN" dirty="0">
              <a:solidFill>
                <a:schemeClr val="accent6">
                  <a:lumMod val="75000"/>
                </a:schemeClr>
              </a:solidFill>
            </a:endParaRPr>
          </a:p>
        </p:txBody>
      </p:sp>
      <p:sp>
        <p:nvSpPr>
          <p:cNvPr id="3" name="Content Placeholder 2"/>
          <p:cNvSpPr>
            <a:spLocks noGrp="1"/>
          </p:cNvSpPr>
          <p:nvPr>
            <p:ph idx="1"/>
          </p:nvPr>
        </p:nvSpPr>
        <p:spPr>
          <a:xfrm>
            <a:off x="71562" y="2075290"/>
            <a:ext cx="10352597" cy="4782709"/>
          </a:xfrm>
        </p:spPr>
        <p:txBody>
          <a:bodyPr/>
          <a:lstStyle/>
          <a:p>
            <a:r>
              <a:rPr lang="en-US" b="0" i="0" dirty="0">
                <a:effectLst/>
                <a:latin typeface="Georgia" panose="02040502050405020303" pitchFamily="18" charset="0"/>
              </a:rPr>
              <a:t>Now, we make use of the </a:t>
            </a:r>
            <a:r>
              <a:rPr lang="en-US" b="0" i="0" dirty="0" err="1">
                <a:effectLst/>
                <a:latin typeface="Georgia" panose="02040502050405020303" pitchFamily="18" charset="0"/>
              </a:rPr>
              <a:t>fviz_nbclust</a:t>
            </a:r>
            <a:r>
              <a:rPr lang="en-US" b="0" i="0" dirty="0">
                <a:effectLst/>
                <a:latin typeface="Georgia" panose="02040502050405020303" pitchFamily="18" charset="0"/>
              </a:rPr>
              <a:t>() function to determine and visualize the optimal number of clusters</a:t>
            </a:r>
            <a:endParaRPr lang="en-US" b="0" i="0" dirty="0">
              <a:effectLst/>
              <a:latin typeface="Georgia" panose="02040502050405020303" pitchFamily="18" charset="0"/>
            </a:endParaRPr>
          </a:p>
          <a:p>
            <a:endParaRPr lang="en-IN" dirty="0"/>
          </a:p>
        </p:txBody>
      </p:sp>
      <p:pic>
        <p:nvPicPr>
          <p:cNvPr id="1945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83511" y="3095003"/>
            <a:ext cx="5943600" cy="36099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IN" b="0" i="0" dirty="0">
                <a:solidFill>
                  <a:srgbClr val="444444"/>
                </a:solidFill>
                <a:effectLst/>
                <a:latin typeface="Georgia" panose="02040502050405020303" pitchFamily="18" charset="0"/>
              </a:rPr>
            </a:br>
            <a:r>
              <a:rPr lang="en-IN" sz="4000" b="0" i="0" dirty="0">
                <a:solidFill>
                  <a:schemeClr val="accent6">
                    <a:lumMod val="75000"/>
                  </a:schemeClr>
                </a:solidFill>
                <a:effectLst/>
                <a:latin typeface="Georgia" panose="02040502050405020303" pitchFamily="18" charset="0"/>
              </a:rPr>
              <a:t>GAP STATISTIC METHOD</a:t>
            </a:r>
            <a:br>
              <a:rPr lang="en-IN" b="0" i="0" dirty="0">
                <a:solidFill>
                  <a:srgbClr val="444444"/>
                </a:solidFill>
                <a:effectLst/>
                <a:latin typeface="Georgia" panose="02040502050405020303" pitchFamily="18" charset="0"/>
              </a:rPr>
            </a:br>
            <a:endParaRPr lang="en-IN" dirty="0"/>
          </a:p>
        </p:txBody>
      </p:sp>
      <p:sp>
        <p:nvSpPr>
          <p:cNvPr id="3" name="Content Placeholder 2"/>
          <p:cNvSpPr>
            <a:spLocks noGrp="1"/>
          </p:cNvSpPr>
          <p:nvPr>
            <p:ph idx="1"/>
          </p:nvPr>
        </p:nvSpPr>
        <p:spPr>
          <a:xfrm>
            <a:off x="159027" y="2336872"/>
            <a:ext cx="10296938" cy="4222953"/>
          </a:xfrm>
        </p:spPr>
        <p:txBody>
          <a:bodyPr>
            <a:normAutofit/>
          </a:bodyPr>
          <a:lstStyle/>
          <a:p>
            <a:pPr algn="l" fontAlgn="base"/>
            <a:r>
              <a:rPr lang="en-US" b="0" i="0" dirty="0">
                <a:effectLst/>
                <a:latin typeface="Georgia" panose="02040502050405020303" pitchFamily="18" charset="0"/>
              </a:rPr>
              <a:t>In 2001, researchers at Stanford University – </a:t>
            </a:r>
            <a:r>
              <a:rPr lang="en-US" b="1" i="0" dirty="0">
                <a:effectLst/>
                <a:latin typeface="inherit"/>
              </a:rPr>
              <a:t>R. </a:t>
            </a:r>
            <a:r>
              <a:rPr lang="en-US" b="1" i="0" dirty="0" err="1">
                <a:effectLst/>
                <a:latin typeface="inherit"/>
              </a:rPr>
              <a:t>Tibshirani</a:t>
            </a:r>
            <a:r>
              <a:rPr lang="en-US" b="1" i="0" dirty="0">
                <a:effectLst/>
                <a:latin typeface="inherit"/>
              </a:rPr>
              <a:t>, </a:t>
            </a:r>
            <a:r>
              <a:rPr lang="en-US" b="1" i="0" dirty="0" err="1">
                <a:effectLst/>
                <a:latin typeface="inherit"/>
              </a:rPr>
              <a:t>G.Walther</a:t>
            </a:r>
            <a:r>
              <a:rPr lang="en-US" b="1" i="0" dirty="0">
                <a:effectLst/>
                <a:latin typeface="inherit"/>
              </a:rPr>
              <a:t> and T. Hastie</a:t>
            </a:r>
            <a:r>
              <a:rPr lang="en-US" b="0" i="0" dirty="0">
                <a:effectLst/>
                <a:latin typeface="Georgia" panose="02040502050405020303" pitchFamily="18" charset="0"/>
              </a:rPr>
              <a:t> published the Gap Statistic Method. We can use this method to any of the clustering method like K-means, hierarchical clustering etc. Using the gap statistic, one can compare the total </a:t>
            </a:r>
            <a:r>
              <a:rPr lang="en-US" b="0" i="0" dirty="0" err="1">
                <a:effectLst/>
                <a:latin typeface="Georgia" panose="02040502050405020303" pitchFamily="18" charset="0"/>
              </a:rPr>
              <a:t>intracluster</a:t>
            </a:r>
            <a:r>
              <a:rPr lang="en-US" b="0" i="0" dirty="0">
                <a:effectLst/>
                <a:latin typeface="Georgia" panose="02040502050405020303" pitchFamily="18" charset="0"/>
              </a:rPr>
              <a:t> variation for different values of k along with their expected values under the null reference distribution of data. With the help of </a:t>
            </a:r>
            <a:r>
              <a:rPr lang="en-US" b="1" i="0" dirty="0">
                <a:effectLst/>
                <a:latin typeface="inherit"/>
              </a:rPr>
              <a:t>Monte Carlo simulations</a:t>
            </a:r>
            <a:r>
              <a:rPr lang="en-US" b="0" i="0" dirty="0">
                <a:effectLst/>
                <a:latin typeface="Georgia" panose="02040502050405020303" pitchFamily="18" charset="0"/>
              </a:rPr>
              <a:t>, one can produce the sample dataset. For each variable in the dataset, we can calculate the range between min(xi) and max (</a:t>
            </a:r>
            <a:r>
              <a:rPr lang="en-US" b="0" i="0" dirty="0" err="1">
                <a:effectLst/>
                <a:latin typeface="Georgia" panose="02040502050405020303" pitchFamily="18" charset="0"/>
              </a:rPr>
              <a:t>xj</a:t>
            </a:r>
            <a:r>
              <a:rPr lang="en-US" b="0" i="0" dirty="0">
                <a:effectLst/>
                <a:latin typeface="Georgia" panose="02040502050405020303" pitchFamily="18" charset="0"/>
              </a:rPr>
              <a:t>) through which we can produce values uniformly from interval lower bound to upper bound.</a:t>
            </a:r>
            <a:endParaRPr lang="en-US" b="0" i="0" dirty="0">
              <a:effectLst/>
              <a:latin typeface="Georgia" panose="02040502050405020303" pitchFamily="18" charset="0"/>
            </a:endParaRPr>
          </a:p>
          <a:p>
            <a:pPr algn="l" fontAlgn="base"/>
            <a:r>
              <a:rPr lang="en-US" b="0" i="0" dirty="0">
                <a:effectLst/>
                <a:latin typeface="Georgia" panose="02040502050405020303" pitchFamily="18" charset="0"/>
              </a:rPr>
              <a:t>For computing the gap statistics method we can utilize the </a:t>
            </a:r>
            <a:r>
              <a:rPr lang="en-US" b="0" i="0" dirty="0" err="1">
                <a:effectLst/>
                <a:latin typeface="Georgia" panose="02040502050405020303" pitchFamily="18" charset="0"/>
              </a:rPr>
              <a:t>clusGap</a:t>
            </a:r>
            <a:r>
              <a:rPr lang="en-US" b="0" i="0" dirty="0">
                <a:effectLst/>
                <a:latin typeface="Georgia" panose="02040502050405020303" pitchFamily="18" charset="0"/>
              </a:rPr>
              <a:t> function for providing gap statistic as well as standard error for a given output.</a:t>
            </a:r>
            <a:endParaRPr lang="en-US" b="0" i="0" dirty="0">
              <a:effectLst/>
              <a:latin typeface="Georgia" panose="02040502050405020303" pitchFamily="18" charset="0"/>
            </a:endParaRP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solidFill>
                  <a:srgbClr val="FF0000"/>
                </a:solidFill>
                <a:latin typeface="Georgia" panose="02040502050405020303" pitchFamily="18" charset="0"/>
              </a:rPr>
              <a:t>INTRODUCTION</a:t>
            </a:r>
            <a:endParaRPr lang="en-IN" dirty="0">
              <a:solidFill>
                <a:srgbClr val="FF0000"/>
              </a:solidFill>
              <a:latin typeface="Georgia" panose="02040502050405020303" pitchFamily="18" charset="0"/>
            </a:endParaRPr>
          </a:p>
        </p:txBody>
      </p:sp>
      <p:sp>
        <p:nvSpPr>
          <p:cNvPr id="3" name="Content Placeholder 2"/>
          <p:cNvSpPr>
            <a:spLocks noGrp="1"/>
          </p:cNvSpPr>
          <p:nvPr>
            <p:ph idx="1"/>
          </p:nvPr>
        </p:nvSpPr>
        <p:spPr>
          <a:xfrm>
            <a:off x="159026" y="2336872"/>
            <a:ext cx="10376452" cy="4016220"/>
          </a:xfrm>
        </p:spPr>
        <p:txBody>
          <a:bodyPr>
            <a:normAutofit lnSpcReduction="10000"/>
          </a:bodyPr>
          <a:lstStyle/>
          <a:p>
            <a:pPr algn="l" fontAlgn="base"/>
            <a:r>
              <a:rPr lang="en-US" sz="2800" b="0" dirty="0">
                <a:effectLst/>
                <a:latin typeface="Georgia" panose="02040502050405020303" pitchFamily="18" charset="0"/>
              </a:rPr>
              <a:t>Customer Segmentation is the process of division of customer base into several groups of individuals that share a similarity in different ways that are relevant to marketing such as gender, age, interests, and miscellaneous spending habits.</a:t>
            </a:r>
            <a:endParaRPr lang="en-US" sz="2800" b="0" dirty="0">
              <a:effectLst/>
              <a:latin typeface="Georgia" panose="02040502050405020303" pitchFamily="18" charset="0"/>
            </a:endParaRPr>
          </a:p>
          <a:p>
            <a:pPr algn="l" fontAlgn="base"/>
            <a:r>
              <a:rPr lang="en-US" sz="2800" b="0" i="0" dirty="0">
                <a:effectLst/>
                <a:latin typeface="Georgia" panose="02040502050405020303" pitchFamily="18" charset="0"/>
              </a:rPr>
              <a:t>The technique of customer segmentation is dependent on several key differentiators that divide customers into groups to be targeted. Data related to demographics, geography, economic status as well as behavioral patterns play a crucial role in determining the company direction towards addressing the various segments.</a:t>
            </a:r>
            <a:endParaRPr lang="en-US" sz="2800" b="0" i="0" dirty="0">
              <a:effectLst/>
              <a:latin typeface="Georgia" panose="02040502050405020303" pitchFamily="18" charset="0"/>
            </a:endParaRPr>
          </a:p>
          <a:p>
            <a:endParaRPr lang="en-I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GAP STATISTIC METHOD</a:t>
            </a:r>
            <a:endParaRPr lang="en-IN" dirty="0"/>
          </a:p>
        </p:txBody>
      </p:sp>
      <p:pic>
        <p:nvPicPr>
          <p:cNvPr id="20482"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059388" y="2186610"/>
            <a:ext cx="6774511" cy="438116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solidFill>
                  <a:schemeClr val="accent6">
                    <a:lumMod val="75000"/>
                  </a:schemeClr>
                </a:solidFill>
              </a:rPr>
              <a:t>K-MEANS CLUSTERING</a:t>
            </a:r>
            <a:endParaRPr lang="en-IN" dirty="0">
              <a:solidFill>
                <a:schemeClr val="accent6">
                  <a:lumMod val="75000"/>
                </a:schemeClr>
              </a:solidFill>
            </a:endParaRPr>
          </a:p>
        </p:txBody>
      </p:sp>
      <p:sp>
        <p:nvSpPr>
          <p:cNvPr id="3" name="Content Placeholder 2"/>
          <p:cNvSpPr>
            <a:spLocks noGrp="1"/>
          </p:cNvSpPr>
          <p:nvPr>
            <p:ph idx="1"/>
          </p:nvPr>
        </p:nvSpPr>
        <p:spPr>
          <a:xfrm>
            <a:off x="71563" y="2336872"/>
            <a:ext cx="10222620" cy="4429687"/>
          </a:xfrm>
        </p:spPr>
        <p:txBody>
          <a:bodyPr/>
          <a:lstStyle/>
          <a:p>
            <a:r>
              <a:rPr lang="en-US" b="0" i="0" dirty="0">
                <a:effectLst/>
                <a:latin typeface="Georgia" panose="02040502050405020303" pitchFamily="18" charset="0"/>
              </a:rPr>
              <a:t>Now, let us take k = 6 as our optimal cluster </a:t>
            </a:r>
            <a:endParaRPr lang="en-US" b="0" i="0" dirty="0">
              <a:effectLst/>
              <a:latin typeface="Georgia" panose="02040502050405020303" pitchFamily="18" charset="0"/>
            </a:endParaRPr>
          </a:p>
          <a:p>
            <a:endParaRPr lang="en-IN" dirty="0"/>
          </a:p>
        </p:txBody>
      </p:sp>
      <p:pic>
        <p:nvPicPr>
          <p:cNvPr id="2150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06148" y="2751150"/>
            <a:ext cx="5943600" cy="378482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solidFill>
                  <a:schemeClr val="accent6">
                    <a:lumMod val="75000"/>
                  </a:schemeClr>
                </a:solidFill>
              </a:rPr>
              <a:t>K-MEANS CLUSTERING</a:t>
            </a:r>
            <a:endParaRPr lang="en-IN" dirty="0"/>
          </a:p>
        </p:txBody>
      </p:sp>
      <p:sp>
        <p:nvSpPr>
          <p:cNvPr id="3" name="Content Placeholder 2"/>
          <p:cNvSpPr>
            <a:spLocks noGrp="1"/>
          </p:cNvSpPr>
          <p:nvPr>
            <p:ph idx="1"/>
          </p:nvPr>
        </p:nvSpPr>
        <p:spPr>
          <a:xfrm>
            <a:off x="135172" y="2336872"/>
            <a:ext cx="10312841" cy="4270661"/>
          </a:xfrm>
        </p:spPr>
        <p:txBody>
          <a:bodyPr>
            <a:normAutofit fontScale="92500" lnSpcReduction="10000"/>
          </a:bodyPr>
          <a:lstStyle/>
          <a:p>
            <a:pPr algn="l" fontAlgn="base"/>
            <a:r>
              <a:rPr lang="en-US" b="0" i="0" dirty="0">
                <a:effectLst/>
                <a:latin typeface="Georgia" panose="02040502050405020303" pitchFamily="18" charset="0"/>
              </a:rPr>
              <a:t>In the output of our </a:t>
            </a:r>
            <a:r>
              <a:rPr lang="en-US" b="0" i="0" dirty="0" err="1">
                <a:effectLst/>
                <a:latin typeface="Georgia" panose="02040502050405020303" pitchFamily="18" charset="0"/>
              </a:rPr>
              <a:t>kmeans</a:t>
            </a:r>
            <a:r>
              <a:rPr lang="en-US" b="0" i="0" dirty="0">
                <a:effectLst/>
                <a:latin typeface="Georgia" panose="02040502050405020303" pitchFamily="18" charset="0"/>
              </a:rPr>
              <a:t> operation, we observe a list with several key information. From this, we conclude the useful information being –</a:t>
            </a:r>
            <a:endParaRPr lang="en-US" b="0" i="0" dirty="0">
              <a:effectLst/>
              <a:latin typeface="Georgia" panose="02040502050405020303" pitchFamily="18" charset="0"/>
            </a:endParaRPr>
          </a:p>
          <a:p>
            <a:pPr algn="l" fontAlgn="base">
              <a:buFont typeface="Arial" panose="020B0604020202020204" pitchFamily="34" charset="0"/>
              <a:buChar char="•"/>
            </a:pPr>
            <a:r>
              <a:rPr lang="en-US" b="1" i="0" dirty="0">
                <a:effectLst/>
                <a:latin typeface="inherit"/>
              </a:rPr>
              <a:t>cluster –</a:t>
            </a:r>
            <a:r>
              <a:rPr lang="en-US" b="0" i="0" dirty="0">
                <a:effectLst/>
                <a:latin typeface="Georgia" panose="02040502050405020303" pitchFamily="18" charset="0"/>
              </a:rPr>
              <a:t> This is a vector of several integers that denote the cluster which has an allocation of each point.</a:t>
            </a:r>
            <a:endParaRPr lang="en-US" b="0" i="0" dirty="0">
              <a:effectLst/>
              <a:latin typeface="Georgia" panose="02040502050405020303" pitchFamily="18" charset="0"/>
            </a:endParaRPr>
          </a:p>
          <a:p>
            <a:pPr algn="l" fontAlgn="base">
              <a:buFont typeface="Arial" panose="020B0604020202020204" pitchFamily="34" charset="0"/>
              <a:buChar char="•"/>
            </a:pPr>
            <a:r>
              <a:rPr lang="en-US" b="1" i="0" dirty="0" err="1">
                <a:effectLst/>
                <a:latin typeface="inherit"/>
              </a:rPr>
              <a:t>totss</a:t>
            </a:r>
            <a:r>
              <a:rPr lang="en-US" b="1" i="0" dirty="0">
                <a:effectLst/>
                <a:latin typeface="inherit"/>
              </a:rPr>
              <a:t> –</a:t>
            </a:r>
            <a:r>
              <a:rPr lang="en-US" b="0" i="0" dirty="0">
                <a:effectLst/>
                <a:latin typeface="Georgia" panose="02040502050405020303" pitchFamily="18" charset="0"/>
              </a:rPr>
              <a:t> This represents the total sum of squares.</a:t>
            </a:r>
            <a:endParaRPr lang="en-US" b="0" i="0" dirty="0">
              <a:effectLst/>
              <a:latin typeface="Georgia" panose="02040502050405020303" pitchFamily="18" charset="0"/>
            </a:endParaRPr>
          </a:p>
          <a:p>
            <a:pPr algn="l" fontAlgn="base">
              <a:buFont typeface="Arial" panose="020B0604020202020204" pitchFamily="34" charset="0"/>
              <a:buChar char="•"/>
            </a:pPr>
            <a:r>
              <a:rPr lang="en-US" b="1" i="0" dirty="0">
                <a:effectLst/>
                <a:latin typeface="inherit"/>
              </a:rPr>
              <a:t>centers –</a:t>
            </a:r>
            <a:r>
              <a:rPr lang="en-US" b="0" i="0" dirty="0">
                <a:effectLst/>
                <a:latin typeface="Georgia" panose="02040502050405020303" pitchFamily="18" charset="0"/>
              </a:rPr>
              <a:t> Matrix comprising of several cluster centers</a:t>
            </a:r>
            <a:endParaRPr lang="en-US" b="0" i="0" dirty="0">
              <a:effectLst/>
              <a:latin typeface="Georgia" panose="02040502050405020303" pitchFamily="18" charset="0"/>
            </a:endParaRPr>
          </a:p>
          <a:p>
            <a:pPr algn="l" fontAlgn="base">
              <a:buFont typeface="Arial" panose="020B0604020202020204" pitchFamily="34" charset="0"/>
              <a:buChar char="•"/>
            </a:pPr>
            <a:r>
              <a:rPr lang="en-US" b="1" i="0" dirty="0" err="1">
                <a:effectLst/>
                <a:latin typeface="inherit"/>
              </a:rPr>
              <a:t>withinss</a:t>
            </a:r>
            <a:r>
              <a:rPr lang="en-US" b="1" i="0" dirty="0">
                <a:effectLst/>
                <a:latin typeface="inherit"/>
              </a:rPr>
              <a:t> –</a:t>
            </a:r>
            <a:r>
              <a:rPr lang="en-US" b="0" i="0" dirty="0">
                <a:effectLst/>
                <a:latin typeface="Georgia" panose="02040502050405020303" pitchFamily="18" charset="0"/>
              </a:rPr>
              <a:t> This is a vector representing the intra-cluster sum of squares having one component per cluster.</a:t>
            </a:r>
            <a:endParaRPr lang="en-US" b="0" i="0" dirty="0">
              <a:effectLst/>
              <a:latin typeface="Georgia" panose="02040502050405020303" pitchFamily="18" charset="0"/>
            </a:endParaRPr>
          </a:p>
          <a:p>
            <a:pPr algn="l" fontAlgn="base">
              <a:buFont typeface="Arial" panose="020B0604020202020204" pitchFamily="34" charset="0"/>
              <a:buChar char="•"/>
            </a:pPr>
            <a:r>
              <a:rPr lang="en-US" b="1" i="0" dirty="0" err="1">
                <a:effectLst/>
                <a:latin typeface="inherit"/>
              </a:rPr>
              <a:t>tot.withinss</a:t>
            </a:r>
            <a:r>
              <a:rPr lang="en-US" b="1" i="0" dirty="0">
                <a:effectLst/>
                <a:latin typeface="inherit"/>
              </a:rPr>
              <a:t> –</a:t>
            </a:r>
            <a:r>
              <a:rPr lang="en-US" b="0" i="0" dirty="0">
                <a:effectLst/>
                <a:latin typeface="Georgia" panose="02040502050405020303" pitchFamily="18" charset="0"/>
              </a:rPr>
              <a:t> This denotes the total intra-cluster sum of squares.</a:t>
            </a:r>
            <a:endParaRPr lang="en-US" b="0" i="0" dirty="0">
              <a:effectLst/>
              <a:latin typeface="Georgia" panose="02040502050405020303" pitchFamily="18" charset="0"/>
            </a:endParaRPr>
          </a:p>
          <a:p>
            <a:pPr algn="l" fontAlgn="base">
              <a:buFont typeface="Arial" panose="020B0604020202020204" pitchFamily="34" charset="0"/>
              <a:buChar char="•"/>
            </a:pPr>
            <a:r>
              <a:rPr lang="en-US" b="1" i="0" dirty="0" err="1">
                <a:effectLst/>
                <a:latin typeface="inherit"/>
              </a:rPr>
              <a:t>betweenss</a:t>
            </a:r>
            <a:r>
              <a:rPr lang="en-US" b="1" i="0" dirty="0">
                <a:effectLst/>
                <a:latin typeface="inherit"/>
              </a:rPr>
              <a:t> –</a:t>
            </a:r>
            <a:r>
              <a:rPr lang="en-US" b="0" i="0" dirty="0">
                <a:effectLst/>
                <a:latin typeface="Georgia" panose="02040502050405020303" pitchFamily="18" charset="0"/>
              </a:rPr>
              <a:t> This is the sum of between-cluster squares.</a:t>
            </a:r>
            <a:endParaRPr lang="en-US" b="0" i="0" dirty="0">
              <a:effectLst/>
              <a:latin typeface="Georgia" panose="02040502050405020303" pitchFamily="18" charset="0"/>
            </a:endParaRPr>
          </a:p>
          <a:p>
            <a:pPr algn="l" fontAlgn="base">
              <a:buFont typeface="Arial" panose="020B0604020202020204" pitchFamily="34" charset="0"/>
              <a:buChar char="•"/>
            </a:pPr>
            <a:r>
              <a:rPr lang="en-US" b="1" i="0" dirty="0">
                <a:effectLst/>
                <a:latin typeface="inherit"/>
              </a:rPr>
              <a:t>size –</a:t>
            </a:r>
            <a:r>
              <a:rPr lang="en-US" b="0" i="0" dirty="0">
                <a:effectLst/>
                <a:latin typeface="Georgia" panose="02040502050405020303" pitchFamily="18" charset="0"/>
              </a:rPr>
              <a:t> The total number of points that each cluster holds.</a:t>
            </a:r>
            <a:endParaRPr lang="en-US" b="0" i="0" dirty="0">
              <a:effectLst/>
              <a:latin typeface="Georgia" panose="02040502050405020303" pitchFamily="18" charset="0"/>
            </a:endParaRPr>
          </a:p>
          <a:p>
            <a:endParaRPr lang="en-I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US" b="0" i="0" dirty="0">
                <a:solidFill>
                  <a:schemeClr val="accent6">
                    <a:lumMod val="75000"/>
                  </a:schemeClr>
                </a:solidFill>
                <a:effectLst/>
                <a:latin typeface="Georgia" panose="02040502050405020303" pitchFamily="18" charset="0"/>
              </a:rPr>
            </a:br>
            <a:r>
              <a:rPr lang="en-US" sz="3100" b="0" i="0" dirty="0">
                <a:solidFill>
                  <a:schemeClr val="accent6">
                    <a:lumMod val="75000"/>
                  </a:schemeClr>
                </a:solidFill>
                <a:effectLst/>
                <a:latin typeface="Georgia" panose="02040502050405020303" pitchFamily="18" charset="0"/>
              </a:rPr>
              <a:t>VISUALIZING THE CLUSTERING RESULTS USING THE FIRST TWO PRINCIPLE COMPONENTS</a:t>
            </a:r>
            <a:br>
              <a:rPr lang="en-US" b="0" i="0" dirty="0">
                <a:solidFill>
                  <a:srgbClr val="444444"/>
                </a:solidFill>
                <a:effectLst/>
                <a:latin typeface="Georgia" panose="02040502050405020303" pitchFamily="18" charset="0"/>
              </a:rPr>
            </a:br>
            <a:endParaRPr lang="en-IN" dirty="0"/>
          </a:p>
        </p:txBody>
      </p:sp>
      <p:pic>
        <p:nvPicPr>
          <p:cNvPr id="22532" name="Picture 4"/>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1908313" y="2210464"/>
            <a:ext cx="7267492" cy="43493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b="0" i="0" dirty="0">
                <a:solidFill>
                  <a:schemeClr val="accent6">
                    <a:lumMod val="75000"/>
                  </a:schemeClr>
                </a:solidFill>
                <a:effectLst/>
                <a:latin typeface="Georgia" panose="02040502050405020303" pitchFamily="18" charset="0"/>
              </a:rPr>
              <a:t>VISUALIZING THE CLUSTERING RESULTS USING THE FIRST TWO PRINCIPLE COMPONENTS</a:t>
            </a:r>
            <a:endParaRPr lang="en-IN" sz="2800" dirty="0"/>
          </a:p>
        </p:txBody>
      </p:sp>
      <p:sp>
        <p:nvSpPr>
          <p:cNvPr id="3" name="Content Placeholder 2"/>
          <p:cNvSpPr>
            <a:spLocks noGrp="1"/>
          </p:cNvSpPr>
          <p:nvPr>
            <p:ph idx="1"/>
          </p:nvPr>
        </p:nvSpPr>
        <p:spPr>
          <a:xfrm>
            <a:off x="159026" y="2336873"/>
            <a:ext cx="10257183" cy="4262710"/>
          </a:xfrm>
        </p:spPr>
        <p:txBody>
          <a:bodyPr>
            <a:normAutofit lnSpcReduction="10000"/>
          </a:bodyPr>
          <a:lstStyle/>
          <a:p>
            <a:pPr algn="l" fontAlgn="base"/>
            <a:r>
              <a:rPr lang="en-US" b="0" i="0" dirty="0">
                <a:effectLst/>
                <a:latin typeface="Georgia" panose="02040502050405020303" pitchFamily="18" charset="0"/>
              </a:rPr>
              <a:t>From the above visualization, we observe that there is a distribution of 6 clusters as follows –</a:t>
            </a:r>
            <a:endParaRPr lang="en-US" b="0" i="0" dirty="0">
              <a:effectLst/>
              <a:latin typeface="Georgia" panose="02040502050405020303" pitchFamily="18" charset="0"/>
            </a:endParaRPr>
          </a:p>
          <a:p>
            <a:pPr algn="l" fontAlgn="base"/>
            <a:r>
              <a:rPr lang="en-US" b="1" i="0" dirty="0">
                <a:effectLst/>
                <a:latin typeface="inherit"/>
              </a:rPr>
              <a:t>Cluster 6 and 4 –</a:t>
            </a:r>
            <a:r>
              <a:rPr lang="en-US" b="0" i="0" dirty="0">
                <a:effectLst/>
                <a:latin typeface="Georgia" panose="02040502050405020303" pitchFamily="18" charset="0"/>
              </a:rPr>
              <a:t> These clusters represent the </a:t>
            </a:r>
            <a:r>
              <a:rPr lang="en-US" b="0" i="0" dirty="0" err="1">
                <a:effectLst/>
                <a:latin typeface="Georgia" panose="02040502050405020303" pitchFamily="18" charset="0"/>
              </a:rPr>
              <a:t>customer_data</a:t>
            </a:r>
            <a:r>
              <a:rPr lang="en-US" b="0" i="0" dirty="0">
                <a:effectLst/>
                <a:latin typeface="Georgia" panose="02040502050405020303" pitchFamily="18" charset="0"/>
              </a:rPr>
              <a:t> with the medium income salary as well as the medium annual spend of salary.</a:t>
            </a:r>
            <a:endParaRPr lang="en-US" b="0" i="0" dirty="0">
              <a:effectLst/>
              <a:latin typeface="Georgia" panose="02040502050405020303" pitchFamily="18" charset="0"/>
            </a:endParaRPr>
          </a:p>
          <a:p>
            <a:pPr algn="l" fontAlgn="base"/>
            <a:r>
              <a:rPr lang="en-US" b="1" i="0" dirty="0">
                <a:effectLst/>
                <a:latin typeface="inherit"/>
              </a:rPr>
              <a:t>Cluster 1 –</a:t>
            </a:r>
            <a:r>
              <a:rPr lang="en-US" b="0" i="0" dirty="0">
                <a:effectLst/>
                <a:latin typeface="Georgia" panose="02040502050405020303" pitchFamily="18" charset="0"/>
              </a:rPr>
              <a:t> This cluster represents the </a:t>
            </a:r>
            <a:r>
              <a:rPr lang="en-US" b="0" i="0" dirty="0" err="1">
                <a:effectLst/>
                <a:latin typeface="Georgia" panose="02040502050405020303" pitchFamily="18" charset="0"/>
              </a:rPr>
              <a:t>customer_data</a:t>
            </a:r>
            <a:r>
              <a:rPr lang="en-US" b="0" i="0" dirty="0">
                <a:effectLst/>
                <a:latin typeface="Georgia" panose="02040502050405020303" pitchFamily="18" charset="0"/>
              </a:rPr>
              <a:t> having a high annual income as well as a high annual spend.</a:t>
            </a:r>
            <a:endParaRPr lang="en-US" b="0" i="0" dirty="0">
              <a:effectLst/>
              <a:latin typeface="Georgia" panose="02040502050405020303" pitchFamily="18" charset="0"/>
            </a:endParaRPr>
          </a:p>
          <a:p>
            <a:pPr algn="l" fontAlgn="base"/>
            <a:r>
              <a:rPr lang="en-US" b="1" i="0" dirty="0">
                <a:effectLst/>
                <a:latin typeface="inherit"/>
              </a:rPr>
              <a:t>Cluster 3 –</a:t>
            </a:r>
            <a:r>
              <a:rPr lang="en-US" b="0" i="0" dirty="0">
                <a:effectLst/>
                <a:latin typeface="Georgia" panose="02040502050405020303" pitchFamily="18" charset="0"/>
              </a:rPr>
              <a:t> This cluster denotes the </a:t>
            </a:r>
            <a:r>
              <a:rPr lang="en-US" b="0" i="0" dirty="0" err="1">
                <a:effectLst/>
                <a:latin typeface="Georgia" panose="02040502050405020303" pitchFamily="18" charset="0"/>
              </a:rPr>
              <a:t>customer_data</a:t>
            </a:r>
            <a:r>
              <a:rPr lang="en-US" b="0" i="0" dirty="0">
                <a:effectLst/>
                <a:latin typeface="Georgia" panose="02040502050405020303" pitchFamily="18" charset="0"/>
              </a:rPr>
              <a:t> with low annual income as well as low yearly spend of income.</a:t>
            </a:r>
            <a:endParaRPr lang="en-US" b="0" i="0" dirty="0">
              <a:effectLst/>
              <a:latin typeface="Georgia" panose="02040502050405020303" pitchFamily="18" charset="0"/>
            </a:endParaRPr>
          </a:p>
          <a:p>
            <a:pPr algn="l" fontAlgn="base"/>
            <a:r>
              <a:rPr lang="en-US" b="1" i="0" dirty="0">
                <a:effectLst/>
                <a:latin typeface="inherit"/>
              </a:rPr>
              <a:t>Cluster 2 –</a:t>
            </a:r>
            <a:r>
              <a:rPr lang="en-US" b="0" i="0" dirty="0">
                <a:effectLst/>
                <a:latin typeface="Georgia" panose="02040502050405020303" pitchFamily="18" charset="0"/>
              </a:rPr>
              <a:t> This cluster denotes a high annual income and low yearly spend.</a:t>
            </a:r>
            <a:endParaRPr lang="en-US" b="0" i="0" dirty="0">
              <a:effectLst/>
              <a:latin typeface="Georgia" panose="02040502050405020303" pitchFamily="18" charset="0"/>
            </a:endParaRPr>
          </a:p>
          <a:p>
            <a:pPr algn="l" fontAlgn="base"/>
            <a:r>
              <a:rPr lang="en-US" b="1" i="0" dirty="0">
                <a:effectLst/>
                <a:latin typeface="inherit"/>
              </a:rPr>
              <a:t>Cluster 5 –</a:t>
            </a:r>
            <a:r>
              <a:rPr lang="en-US" b="0" i="0" dirty="0">
                <a:effectLst/>
                <a:latin typeface="Georgia" panose="02040502050405020303" pitchFamily="18" charset="0"/>
              </a:rPr>
              <a:t> This cluster represents a low annual income but its high yearly expenditure.</a:t>
            </a:r>
            <a:endParaRPr lang="en-US" b="0" i="0" dirty="0">
              <a:effectLst/>
              <a:latin typeface="Georgia" panose="02040502050405020303" pitchFamily="18" charset="0"/>
            </a:endParaRPr>
          </a:p>
          <a:p>
            <a:endParaRPr lang="en-IN"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b="0" i="0" dirty="0">
                <a:solidFill>
                  <a:schemeClr val="accent6">
                    <a:lumMod val="75000"/>
                  </a:schemeClr>
                </a:solidFill>
                <a:effectLst/>
                <a:latin typeface="Georgia" panose="02040502050405020303" pitchFamily="18" charset="0"/>
              </a:rPr>
              <a:t>VISUALIZING THE CLUSTERING RESULTS USING THE FIRST TWO PRINCIPLE COMPONENTS</a:t>
            </a:r>
            <a:endParaRPr lang="en-IN" sz="2800" dirty="0"/>
          </a:p>
        </p:txBody>
      </p:sp>
      <p:pic>
        <p:nvPicPr>
          <p:cNvPr id="23554"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051437" y="2194560"/>
            <a:ext cx="6957392" cy="44765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b="0" i="0" dirty="0">
                <a:solidFill>
                  <a:schemeClr val="accent6">
                    <a:lumMod val="75000"/>
                  </a:schemeClr>
                </a:solidFill>
                <a:effectLst/>
                <a:latin typeface="Georgia" panose="02040502050405020303" pitchFamily="18" charset="0"/>
              </a:rPr>
              <a:t>VISUALIZING THE CLUSTERING RESULTS USING THE FIRST TWO PRINCIPLE COMPONENTS</a:t>
            </a:r>
            <a:endParaRPr lang="en-IN" sz="2800" dirty="0"/>
          </a:p>
        </p:txBody>
      </p:sp>
      <p:pic>
        <p:nvPicPr>
          <p:cNvPr id="24578"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1571233" y="2217529"/>
            <a:ext cx="7832035" cy="442180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b="0" i="0" dirty="0">
                <a:solidFill>
                  <a:schemeClr val="accent6">
                    <a:lumMod val="75000"/>
                  </a:schemeClr>
                </a:solidFill>
                <a:effectLst/>
                <a:latin typeface="Georgia" panose="02040502050405020303" pitchFamily="18" charset="0"/>
              </a:rPr>
              <a:t>VISUALIZING THE CLUSTERING RESULTS USING THE FIRST TWO PRINCIPLE COMPONENTS</a:t>
            </a:r>
            <a:endParaRPr lang="en-IN" sz="2800" dirty="0"/>
          </a:p>
        </p:txBody>
      </p:sp>
      <p:sp>
        <p:nvSpPr>
          <p:cNvPr id="3" name="Content Placeholder 2"/>
          <p:cNvSpPr>
            <a:spLocks noGrp="1"/>
          </p:cNvSpPr>
          <p:nvPr>
            <p:ph idx="1"/>
          </p:nvPr>
        </p:nvSpPr>
        <p:spPr>
          <a:xfrm>
            <a:off x="182880" y="2336872"/>
            <a:ext cx="10233329" cy="4175245"/>
          </a:xfrm>
        </p:spPr>
        <p:txBody>
          <a:bodyPr>
            <a:normAutofit fontScale="85000" lnSpcReduction="10000"/>
          </a:bodyPr>
          <a:lstStyle/>
          <a:p>
            <a:pPr algn="l" fontAlgn="base"/>
            <a:r>
              <a:rPr lang="en-US" b="1" i="0" dirty="0">
                <a:effectLst/>
                <a:latin typeface="inherit"/>
              </a:rPr>
              <a:t>Cluster 4 and 1 –</a:t>
            </a:r>
            <a:r>
              <a:rPr lang="en-US" b="0" i="0" dirty="0">
                <a:effectLst/>
                <a:latin typeface="Georgia" panose="02040502050405020303" pitchFamily="18" charset="0"/>
              </a:rPr>
              <a:t> These two clusters consist of customers with medium PCA1 and medium PCA2 score.</a:t>
            </a:r>
            <a:endParaRPr lang="en-US" b="0" i="0" dirty="0">
              <a:effectLst/>
              <a:latin typeface="Georgia" panose="02040502050405020303" pitchFamily="18" charset="0"/>
            </a:endParaRPr>
          </a:p>
          <a:p>
            <a:pPr algn="l" fontAlgn="base"/>
            <a:r>
              <a:rPr lang="en-US" b="1" i="0" dirty="0">
                <a:effectLst/>
                <a:latin typeface="inherit"/>
              </a:rPr>
              <a:t>Cluster 6 –</a:t>
            </a:r>
            <a:r>
              <a:rPr lang="en-US" b="0" i="0" dirty="0">
                <a:effectLst/>
                <a:latin typeface="Georgia" panose="02040502050405020303" pitchFamily="18" charset="0"/>
              </a:rPr>
              <a:t> This cluster represents customers having a high PCA2 and a low PCA1.</a:t>
            </a:r>
            <a:endParaRPr lang="en-US" b="0" i="0" dirty="0">
              <a:effectLst/>
              <a:latin typeface="Georgia" panose="02040502050405020303" pitchFamily="18" charset="0"/>
            </a:endParaRPr>
          </a:p>
          <a:p>
            <a:pPr algn="l" fontAlgn="base"/>
            <a:r>
              <a:rPr lang="en-US" b="1" i="0" dirty="0">
                <a:effectLst/>
                <a:latin typeface="inherit"/>
              </a:rPr>
              <a:t>Cluster 5 –</a:t>
            </a:r>
            <a:r>
              <a:rPr lang="en-US" b="0" i="0" dirty="0">
                <a:effectLst/>
                <a:latin typeface="Georgia" panose="02040502050405020303" pitchFamily="18" charset="0"/>
              </a:rPr>
              <a:t> In this cluster, there are customers with a medium PCA1 and a low PCA2 score.</a:t>
            </a:r>
            <a:endParaRPr lang="en-US" b="0" i="0" dirty="0">
              <a:effectLst/>
              <a:latin typeface="Georgia" panose="02040502050405020303" pitchFamily="18" charset="0"/>
            </a:endParaRPr>
          </a:p>
          <a:p>
            <a:pPr algn="l" fontAlgn="base"/>
            <a:r>
              <a:rPr lang="en-US" b="1" i="0" dirty="0">
                <a:effectLst/>
                <a:latin typeface="inherit"/>
              </a:rPr>
              <a:t>Cluster 3 –</a:t>
            </a:r>
            <a:r>
              <a:rPr lang="en-US" b="0" i="0" dirty="0">
                <a:effectLst/>
                <a:latin typeface="Georgia" panose="02040502050405020303" pitchFamily="18" charset="0"/>
              </a:rPr>
              <a:t> This cluster comprises of customers with a high PCA1 income and a high PCA2.</a:t>
            </a:r>
            <a:endParaRPr lang="en-US" b="0" i="0" dirty="0">
              <a:effectLst/>
              <a:latin typeface="Georgia" panose="02040502050405020303" pitchFamily="18" charset="0"/>
            </a:endParaRPr>
          </a:p>
          <a:p>
            <a:pPr algn="l" fontAlgn="base"/>
            <a:r>
              <a:rPr lang="en-US" b="1" i="0" dirty="0">
                <a:effectLst/>
                <a:latin typeface="inherit"/>
              </a:rPr>
              <a:t>Cluster 2 –</a:t>
            </a:r>
            <a:r>
              <a:rPr lang="en-US" b="0" i="0" dirty="0">
                <a:effectLst/>
                <a:latin typeface="Georgia" panose="02040502050405020303" pitchFamily="18" charset="0"/>
              </a:rPr>
              <a:t> This comprises of customers with a high PCA2 and a medium annual spend of income.</a:t>
            </a:r>
            <a:endParaRPr lang="en-US" b="0" i="0" dirty="0">
              <a:effectLst/>
              <a:latin typeface="Georgia" panose="02040502050405020303" pitchFamily="18" charset="0"/>
            </a:endParaRPr>
          </a:p>
          <a:p>
            <a:pPr algn="l" fontAlgn="base"/>
            <a:r>
              <a:rPr lang="en-US" b="0" i="0" dirty="0">
                <a:effectLst/>
                <a:latin typeface="Georgia" panose="02040502050405020303" pitchFamily="18" charset="0"/>
              </a:rPr>
              <a:t>With the help of clustering, we can understand the variables much better, prompting us to take careful decisions. With the identification of customers, companies can release products and services that target customers based on several parameters like income, age, spending patterns, etc. Furthermore, more complex patterns like product reviews are taken into consideration for better segmentation.</a:t>
            </a:r>
            <a:endParaRPr lang="en-US" b="0" i="0" dirty="0">
              <a:effectLst/>
              <a:latin typeface="Georgia" panose="02040502050405020303" pitchFamily="18" charset="0"/>
            </a:endParaRPr>
          </a:p>
          <a:p>
            <a:endParaRPr lang="en-IN"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Conclusion</a:t>
            </a:r>
            <a:endParaRPr lang="en-IN" altLang="en-US"/>
          </a:p>
        </p:txBody>
      </p:sp>
      <p:sp>
        <p:nvSpPr>
          <p:cNvPr id="3" name="Content Placeholder 2"/>
          <p:cNvSpPr>
            <a:spLocks noGrp="1"/>
          </p:cNvSpPr>
          <p:nvPr>
            <p:ph idx="1"/>
          </p:nvPr>
        </p:nvSpPr>
        <p:spPr/>
        <p:txBody>
          <a:bodyPr>
            <a:normAutofit fontScale="60000"/>
          </a:bodyPr>
          <a:p>
            <a:pPr marL="0" indent="0">
              <a:buNone/>
            </a:pPr>
            <a:r>
              <a:rPr lang="en-US"/>
              <a:t>•</a:t>
            </a:r>
            <a:r>
              <a:rPr lang="en-IN" altLang="en-US"/>
              <a:t> </a:t>
            </a:r>
            <a:r>
              <a:rPr lang="en-US"/>
              <a:t>K-Means Clustering is a powerful technique in order to achieve a decent customer segmentation.</a:t>
            </a:r>
            <a:endParaRPr lang="en-US"/>
          </a:p>
          <a:p>
            <a:pPr marL="0" indent="0">
              <a:buNone/>
            </a:pPr>
            <a:r>
              <a:rPr lang="en-US"/>
              <a:t>•</a:t>
            </a:r>
            <a:r>
              <a:rPr lang="en-IN" altLang="en-US"/>
              <a:t> </a:t>
            </a:r>
            <a:r>
              <a:rPr lang="en-US"/>
              <a:t>Customer segmentation is a good way to understand the behaviour of different customers and plan a good marketing strategy accordingly.</a:t>
            </a:r>
            <a:endParaRPr lang="en-US"/>
          </a:p>
          <a:p>
            <a:pPr marL="0" indent="0">
              <a:buNone/>
            </a:pPr>
            <a:r>
              <a:rPr lang="en-US"/>
              <a:t>•</a:t>
            </a:r>
            <a:r>
              <a:rPr lang="en-IN" altLang="en-US"/>
              <a:t> </a:t>
            </a:r>
            <a:r>
              <a:rPr lang="en-US"/>
              <a:t>There isn't much difference between the spending score of women and men, which leads us to think that our behaviour when it comes to shopping is pretty similar.</a:t>
            </a:r>
            <a:endParaRPr lang="en-US"/>
          </a:p>
          <a:p>
            <a:pPr marL="0" indent="0">
              <a:buNone/>
            </a:pPr>
            <a:r>
              <a:rPr lang="en-US"/>
              <a:t>•</a:t>
            </a:r>
            <a:r>
              <a:rPr lang="en-IN" altLang="en-US"/>
              <a:t> </a:t>
            </a:r>
            <a:r>
              <a:rPr lang="en-US"/>
              <a:t>Observing the clustering graphic, it can be clearly observed that the ones who spend more money in malls are young people. That is to say they are the main target when it comes to marketing, so doing deeper studies about what they are interested in may lead to higher profits.</a:t>
            </a:r>
            <a:endParaRPr lang="en-US"/>
          </a:p>
          <a:p>
            <a:pPr marL="0" indent="0">
              <a:buNone/>
            </a:pPr>
            <a:r>
              <a:rPr lang="en-US"/>
              <a:t>•</a:t>
            </a:r>
            <a:r>
              <a:rPr lang="en-IN" altLang="en-US"/>
              <a:t> </a:t>
            </a:r>
            <a:r>
              <a:rPr lang="en-US"/>
              <a:t>Although younglings seem to be the ones spending the most, we can't forget there are more people we have to consider, like people who belong to "middle class" and it seems to be the biggest cluster.</a:t>
            </a:r>
            <a:endParaRPr lang="en-US"/>
          </a:p>
          <a:p>
            <a:pPr marL="0" indent="0">
              <a:buNone/>
            </a:pPr>
            <a:r>
              <a:rPr lang="en-US"/>
              <a:t>•</a:t>
            </a:r>
            <a:r>
              <a:rPr lang="en-IN" altLang="en-US"/>
              <a:t> </a:t>
            </a:r>
            <a:r>
              <a:rPr lang="en-US"/>
              <a:t>Promoting discounts on some shops can be something of interest to those who don't actually spend a lot and they may end up spending more!</a:t>
            </a: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dirty="0">
                <a:solidFill>
                  <a:schemeClr val="accent6">
                    <a:lumMod val="75000"/>
                  </a:schemeClr>
                </a:solidFill>
                <a:latin typeface="Georgia" panose="02040502050405020303" pitchFamily="18" charset="0"/>
              </a:rPr>
              <a:t>SUMMARY</a:t>
            </a:r>
            <a:endParaRPr lang="en-IN" dirty="0"/>
          </a:p>
        </p:txBody>
      </p:sp>
      <p:sp>
        <p:nvSpPr>
          <p:cNvPr id="3" name="Content Placeholder 2"/>
          <p:cNvSpPr>
            <a:spLocks noGrp="1"/>
          </p:cNvSpPr>
          <p:nvPr>
            <p:ph idx="1"/>
          </p:nvPr>
        </p:nvSpPr>
        <p:spPr>
          <a:xfrm>
            <a:off x="1" y="2336873"/>
            <a:ext cx="10294182" cy="3599316"/>
          </a:xfrm>
        </p:spPr>
        <p:txBody>
          <a:bodyPr/>
          <a:lstStyle/>
          <a:p>
            <a:r>
              <a:rPr lang="en-US" b="0" i="0" dirty="0">
                <a:effectLst/>
                <a:latin typeface="Georgia" panose="02040502050405020303" pitchFamily="18" charset="0"/>
              </a:rPr>
              <a:t>In this data science project, we went through the customer segmentation model. We developed this using a class of machine learning known as unsupervised learning. Specifically, we made use of a clustering algorithm called K-means clustering. We analyzed and visualized the data and then proceeded to implement our algorithm. </a:t>
            </a:r>
            <a:endParaRPr lang="en-IN" altLang="en-US" b="0" i="0" dirty="0">
              <a:effectLst/>
              <a:latin typeface="Georgia" panose="02040502050405020303"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solidFill>
                  <a:srgbClr val="FF0000"/>
                </a:solidFill>
                <a:latin typeface="Georgia" panose="02040502050405020303" pitchFamily="18" charset="0"/>
              </a:rPr>
              <a:t>AIM</a:t>
            </a:r>
            <a:endParaRPr lang="en-IN" dirty="0">
              <a:solidFill>
                <a:srgbClr val="FF0000"/>
              </a:solidFill>
              <a:latin typeface="Georgia" panose="02040502050405020303" pitchFamily="18" charset="0"/>
            </a:endParaRPr>
          </a:p>
        </p:txBody>
      </p:sp>
      <p:sp>
        <p:nvSpPr>
          <p:cNvPr id="3" name="Content Placeholder 2"/>
          <p:cNvSpPr>
            <a:spLocks noGrp="1"/>
          </p:cNvSpPr>
          <p:nvPr>
            <p:ph idx="1"/>
          </p:nvPr>
        </p:nvSpPr>
        <p:spPr>
          <a:xfrm>
            <a:off x="103367" y="2107096"/>
            <a:ext cx="10344647" cy="4571999"/>
          </a:xfrm>
        </p:spPr>
        <p:txBody>
          <a:bodyPr>
            <a:normAutofit lnSpcReduction="10000"/>
          </a:bodyPr>
          <a:lstStyle/>
          <a:p>
            <a:r>
              <a:rPr lang="en-US" sz="2800" b="0" i="0" dirty="0">
                <a:effectLst/>
                <a:latin typeface="Georgia" panose="02040502050405020303" pitchFamily="18" charset="0"/>
              </a:rPr>
              <a:t>Companies that deploy customer segmentation are under the notion that every customer has different requirements and require a specific marketing effort to address them appropriately. Companies aim to gain a deeper approach of the customer they are targeting. Therefore, their aim has to be specific and should be tailored to address the requirements of each and every individual customer. Furthermore, through the data collected, companies can gain a deeper understanding of customer preferences as well as the requirements for discovering valuable segments that would reap them maximum profit. This way, they can strategize their marketing techniques more efficiently and minimize the possibility of risk to their investment.</a:t>
            </a:r>
            <a:endParaRPr lang="en-US" sz="2800" b="0" i="0" dirty="0">
              <a:effectLst/>
              <a:latin typeface="Georgia" panose="02040502050405020303" pitchFamily="18" charset="0"/>
            </a:endParaRP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solidFill>
                  <a:srgbClr val="FF0000"/>
                </a:solidFill>
                <a:latin typeface="Georgia" panose="02040502050405020303" pitchFamily="18" charset="0"/>
              </a:rPr>
              <a:t>APPROACH</a:t>
            </a:r>
            <a:endParaRPr lang="en-IN" dirty="0">
              <a:solidFill>
                <a:srgbClr val="FF0000"/>
              </a:solidFill>
              <a:latin typeface="Georgia" panose="02040502050405020303" pitchFamily="18" charset="0"/>
            </a:endParaRPr>
          </a:p>
        </p:txBody>
      </p:sp>
      <p:sp>
        <p:nvSpPr>
          <p:cNvPr id="3" name="Content Placeholder 2"/>
          <p:cNvSpPr>
            <a:spLocks noGrp="1"/>
          </p:cNvSpPr>
          <p:nvPr>
            <p:ph idx="1"/>
          </p:nvPr>
        </p:nvSpPr>
        <p:spPr>
          <a:xfrm>
            <a:off x="0" y="2091192"/>
            <a:ext cx="10448013" cy="4373217"/>
          </a:xfrm>
        </p:spPr>
        <p:txBody>
          <a:bodyPr>
            <a:normAutofit lnSpcReduction="10000"/>
          </a:bodyPr>
          <a:lstStyle/>
          <a:p>
            <a:endParaRPr lang="en-US" sz="2800" b="0" i="0" dirty="0">
              <a:effectLst/>
              <a:latin typeface="Georgia" panose="02040502050405020303" pitchFamily="18" charset="0"/>
            </a:endParaRPr>
          </a:p>
          <a:p>
            <a:endParaRPr lang="en-US" sz="2800" dirty="0">
              <a:latin typeface="Georgia" panose="02040502050405020303" pitchFamily="18" charset="0"/>
            </a:endParaRPr>
          </a:p>
          <a:p>
            <a:r>
              <a:rPr lang="en-US" sz="2800" b="0" i="0" dirty="0">
                <a:effectLst/>
                <a:latin typeface="Georgia" panose="02040502050405020303" pitchFamily="18" charset="0"/>
              </a:rPr>
              <a:t>In the first step of this data science project, we will perform data exploration. We will import the essential packages required for this role and then read our data. Finally, we will go through the input data to gain necessary insights about it.</a:t>
            </a:r>
            <a:endParaRPr lang="en-US" sz="2800" b="0" i="0" dirty="0">
              <a:effectLst/>
              <a:latin typeface="Georgia" panose="02040502050405020303" pitchFamily="18" charset="0"/>
            </a:endParaRPr>
          </a:p>
          <a:p>
            <a:r>
              <a:rPr lang="en-IN" sz="2800" dirty="0"/>
              <a:t>In this project, you will use the K-means algorithm for clustering an unlabelled dataset. The K-means clustering algorithm can effectively visualize the age and gender distributions in the dataset. Further, it will also analyse annual incomes and spending patterns.</a:t>
            </a:r>
            <a:endParaRPr lang="en-IN" sz="2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IN" sz="4000" b="0" i="0" dirty="0">
                <a:solidFill>
                  <a:srgbClr val="FF0000"/>
                </a:solidFill>
                <a:effectLst/>
                <a:latin typeface="Georgia" panose="02040502050405020303" pitchFamily="18" charset="0"/>
              </a:rPr>
            </a:br>
            <a:r>
              <a:rPr lang="en-IN" sz="4000" b="0" i="0" dirty="0">
                <a:solidFill>
                  <a:srgbClr val="FF0000"/>
                </a:solidFill>
                <a:effectLst/>
                <a:latin typeface="Georgia" panose="02040502050405020303" pitchFamily="18" charset="0"/>
              </a:rPr>
              <a:t>CUSTOMER GENDER VISUALIZATION</a:t>
            </a:r>
            <a:br>
              <a:rPr lang="en-IN" b="0" i="0" dirty="0">
                <a:solidFill>
                  <a:srgbClr val="444444"/>
                </a:solidFill>
                <a:effectLst/>
                <a:latin typeface="Georgia" panose="02040502050405020303" pitchFamily="18" charset="0"/>
              </a:rPr>
            </a:br>
            <a:endParaRPr lang="en-IN" dirty="0"/>
          </a:p>
        </p:txBody>
      </p:sp>
      <p:sp>
        <p:nvSpPr>
          <p:cNvPr id="3" name="Content Placeholder 2"/>
          <p:cNvSpPr>
            <a:spLocks noGrp="1"/>
          </p:cNvSpPr>
          <p:nvPr>
            <p:ph idx="1"/>
          </p:nvPr>
        </p:nvSpPr>
        <p:spPr>
          <a:xfrm>
            <a:off x="55659" y="2138902"/>
            <a:ext cx="10376452" cy="4223366"/>
          </a:xfrm>
        </p:spPr>
        <p:txBody>
          <a:bodyPr>
            <a:normAutofit lnSpcReduction="10000"/>
          </a:bodyPr>
          <a:lstStyle/>
          <a:p>
            <a:r>
              <a:rPr lang="en-US" b="0" i="0" dirty="0">
                <a:effectLst/>
                <a:latin typeface="Georgia" panose="02040502050405020303" pitchFamily="18" charset="0"/>
              </a:rPr>
              <a:t>In this, we will create a bar plot and a pie chart to show the gender distribution across our </a:t>
            </a:r>
            <a:r>
              <a:rPr lang="en-US" b="0" i="0" dirty="0" err="1">
                <a:effectLst/>
                <a:latin typeface="Georgia" panose="02040502050405020303" pitchFamily="18" charset="0"/>
              </a:rPr>
              <a:t>customer_data</a:t>
            </a:r>
            <a:r>
              <a:rPr lang="en-US" b="0" i="0" dirty="0">
                <a:effectLst/>
                <a:latin typeface="Georgia" panose="02040502050405020303" pitchFamily="18" charset="0"/>
              </a:rPr>
              <a:t> dataset.</a:t>
            </a:r>
            <a:endParaRPr lang="en-US" b="0" i="0" dirty="0">
              <a:effectLst/>
              <a:latin typeface="Georgia" panose="02040502050405020303" pitchFamily="18" charset="0"/>
            </a:endParaRPr>
          </a:p>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dirty="0">
              <a:latin typeface="Georgia" panose="02040502050405020303" pitchFamily="18" charset="0"/>
            </a:endParaRPr>
          </a:p>
          <a:p>
            <a:r>
              <a:rPr lang="en-US" b="0" i="0" dirty="0">
                <a:effectLst/>
                <a:latin typeface="Georgia" panose="02040502050405020303" pitchFamily="18" charset="0"/>
              </a:rPr>
              <a:t>From the above </a:t>
            </a:r>
            <a:r>
              <a:rPr lang="en-US" b="0" i="0" dirty="0" err="1">
                <a:effectLst/>
                <a:latin typeface="Georgia" panose="02040502050405020303" pitchFamily="18" charset="0"/>
              </a:rPr>
              <a:t>barplot</a:t>
            </a:r>
            <a:r>
              <a:rPr lang="en-US" b="0" i="0" dirty="0">
                <a:effectLst/>
                <a:latin typeface="Georgia" panose="02040502050405020303" pitchFamily="18" charset="0"/>
              </a:rPr>
              <a:t>, we observe that the number of females is higher than the males. Now, let us visualize a pie chart to observe the ratio of male and female distribution.</a:t>
            </a:r>
            <a:endParaRPr lang="en-US" b="0" i="0" dirty="0">
              <a:effectLst/>
              <a:latin typeface="Georgia" panose="02040502050405020303" pitchFamily="18" charset="0"/>
            </a:endParaRPr>
          </a:p>
          <a:p>
            <a:endParaRPr lang="en-US" b="0" i="0" dirty="0">
              <a:effectLst/>
              <a:latin typeface="Georgia" panose="02040502050405020303" pitchFamily="18" charset="0"/>
            </a:endParaRPr>
          </a:p>
          <a:p>
            <a:endParaRPr lang="en-IN" dirty="0"/>
          </a:p>
        </p:txBody>
      </p:sp>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746048" y="2902226"/>
            <a:ext cx="6138872" cy="24410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200" b="0" i="0" dirty="0">
                <a:solidFill>
                  <a:srgbClr val="FF0000"/>
                </a:solidFill>
                <a:effectLst/>
                <a:latin typeface="Georgia" panose="02040502050405020303" pitchFamily="18" charset="0"/>
              </a:rPr>
              <a:t>CUSTOMER GENDER VISUALIZATION</a:t>
            </a:r>
            <a:endParaRPr lang="en-IN" sz="3200" dirty="0">
              <a:solidFill>
                <a:schemeClr val="accent6">
                  <a:lumMod val="75000"/>
                </a:schemeClr>
              </a:solidFill>
            </a:endParaRPr>
          </a:p>
        </p:txBody>
      </p:sp>
      <p:sp>
        <p:nvSpPr>
          <p:cNvPr id="3" name="Content Placeholder 2"/>
          <p:cNvSpPr>
            <a:spLocks noGrp="1"/>
          </p:cNvSpPr>
          <p:nvPr>
            <p:ph idx="1"/>
          </p:nvPr>
        </p:nvSpPr>
        <p:spPr>
          <a:xfrm>
            <a:off x="63610" y="2059388"/>
            <a:ext cx="10360549" cy="4651513"/>
          </a:xfrm>
        </p:spPr>
        <p:txBody>
          <a:bodyPr>
            <a:normAutofit/>
          </a:bodyPr>
          <a:lstStyle/>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b="0" i="0" dirty="0">
              <a:effectLst/>
              <a:latin typeface="Georgia" panose="02040502050405020303" pitchFamily="18" charset="0"/>
            </a:endParaRPr>
          </a:p>
          <a:p>
            <a:r>
              <a:rPr lang="en-US" b="0" i="0" dirty="0">
                <a:effectLst/>
                <a:latin typeface="Georgia" panose="02040502050405020303" pitchFamily="18" charset="0"/>
              </a:rPr>
              <a:t>From the above graph, we conclude that the percentage of females is </a:t>
            </a:r>
            <a:r>
              <a:rPr lang="en-US" b="1" i="0" dirty="0">
                <a:effectLst/>
                <a:latin typeface="Georgia" panose="02040502050405020303" pitchFamily="18" charset="0"/>
              </a:rPr>
              <a:t>58%</a:t>
            </a:r>
            <a:r>
              <a:rPr lang="en-US" b="0" i="0" dirty="0">
                <a:effectLst/>
                <a:latin typeface="Georgia" panose="02040502050405020303" pitchFamily="18" charset="0"/>
              </a:rPr>
              <a:t>, whereas the percentage of male in the customer dataset is </a:t>
            </a:r>
            <a:r>
              <a:rPr lang="en-US" b="1" i="0" dirty="0">
                <a:effectLst/>
                <a:latin typeface="Georgia" panose="02040502050405020303" pitchFamily="18" charset="0"/>
              </a:rPr>
              <a:t>42%</a:t>
            </a:r>
            <a:r>
              <a:rPr lang="en-US" b="0" i="0" dirty="0">
                <a:effectLst/>
                <a:latin typeface="Georgia" panose="02040502050405020303" pitchFamily="18" charset="0"/>
              </a:rPr>
              <a:t>.</a:t>
            </a:r>
            <a:endParaRPr lang="en-IN" dirty="0"/>
          </a:p>
        </p:txBody>
      </p:sp>
      <p:pic>
        <p:nvPicPr>
          <p:cNvPr id="205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00631" y="2234317"/>
            <a:ext cx="5943600" cy="25046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br>
              <a:rPr lang="en-IN" b="0" i="0" dirty="0">
                <a:solidFill>
                  <a:schemeClr val="accent6">
                    <a:lumMod val="75000"/>
                  </a:schemeClr>
                </a:solidFill>
                <a:effectLst/>
                <a:latin typeface="Georgia" panose="02040502050405020303" pitchFamily="18" charset="0"/>
              </a:rPr>
            </a:br>
            <a:r>
              <a:rPr lang="en-IN" sz="4000" b="0" i="0" dirty="0">
                <a:solidFill>
                  <a:schemeClr val="accent6">
                    <a:lumMod val="75000"/>
                  </a:schemeClr>
                </a:solidFill>
                <a:effectLst/>
                <a:latin typeface="Georgia" panose="02040502050405020303" pitchFamily="18" charset="0"/>
              </a:rPr>
              <a:t>VISUALIZATION OF AGE DISTRIBUTION</a:t>
            </a:r>
            <a:br>
              <a:rPr lang="en-IN" b="0" i="0" dirty="0">
                <a:solidFill>
                  <a:srgbClr val="444444"/>
                </a:solidFill>
                <a:effectLst/>
                <a:latin typeface="Georgia" panose="02040502050405020303" pitchFamily="18" charset="0"/>
              </a:rPr>
            </a:br>
            <a:endParaRPr lang="en-IN" dirty="0"/>
          </a:p>
        </p:txBody>
      </p:sp>
      <p:sp>
        <p:nvSpPr>
          <p:cNvPr id="3" name="Content Placeholder 2"/>
          <p:cNvSpPr>
            <a:spLocks noGrp="1"/>
          </p:cNvSpPr>
          <p:nvPr>
            <p:ph idx="1"/>
          </p:nvPr>
        </p:nvSpPr>
        <p:spPr>
          <a:xfrm>
            <a:off x="1" y="2059388"/>
            <a:ext cx="10432110" cy="4643561"/>
          </a:xfrm>
        </p:spPr>
        <p:txBody>
          <a:bodyPr/>
          <a:lstStyle/>
          <a:p>
            <a:r>
              <a:rPr lang="en-US" b="0" i="0" dirty="0">
                <a:effectLst/>
                <a:latin typeface="Georgia" panose="02040502050405020303" pitchFamily="18" charset="0"/>
              </a:rPr>
              <a:t>Let us plot a histogram to view the distribution to plot the frequency of customer ages. We will first proceed by taking summary of the Age variable.</a:t>
            </a:r>
            <a:endParaRPr lang="en-US" b="0" i="0" dirty="0">
              <a:effectLst/>
              <a:latin typeface="Georgia" panose="02040502050405020303" pitchFamily="18" charset="0"/>
            </a:endParaRPr>
          </a:p>
          <a:p>
            <a:endParaRPr lang="en-IN" dirty="0"/>
          </a:p>
        </p:txBody>
      </p:sp>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244256" y="3220277"/>
            <a:ext cx="5943600" cy="34826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0" i="0" dirty="0">
                <a:solidFill>
                  <a:schemeClr val="accent6">
                    <a:lumMod val="75000"/>
                  </a:schemeClr>
                </a:solidFill>
                <a:effectLst/>
                <a:latin typeface="Georgia" panose="02040502050405020303" pitchFamily="18" charset="0"/>
              </a:rPr>
              <a:t>VISUALIZATION OF AGE DISTRIBUTION</a:t>
            </a:r>
            <a:endParaRPr lang="en-IN" dirty="0"/>
          </a:p>
        </p:txBody>
      </p:sp>
      <p:sp>
        <p:nvSpPr>
          <p:cNvPr id="3" name="Content Placeholder 2"/>
          <p:cNvSpPr>
            <a:spLocks noGrp="1"/>
          </p:cNvSpPr>
          <p:nvPr>
            <p:ph idx="1"/>
          </p:nvPr>
        </p:nvSpPr>
        <p:spPr>
          <a:xfrm>
            <a:off x="87464" y="2336873"/>
            <a:ext cx="10336695" cy="4326320"/>
          </a:xfrm>
        </p:spPr>
        <p:txBody>
          <a:bodyPr>
            <a:normAutofit lnSpcReduction="20000"/>
          </a:bodyPr>
          <a:lstStyle/>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dirty="0">
              <a:latin typeface="Georgia" panose="02040502050405020303" pitchFamily="18" charset="0"/>
            </a:endParaRPr>
          </a:p>
          <a:p>
            <a:endParaRPr lang="en-US" b="0" i="0" dirty="0">
              <a:effectLst/>
              <a:latin typeface="Georgia" panose="02040502050405020303" pitchFamily="18" charset="0"/>
            </a:endParaRPr>
          </a:p>
          <a:p>
            <a:endParaRPr lang="en-US" dirty="0">
              <a:latin typeface="Georgia" panose="02040502050405020303" pitchFamily="18" charset="0"/>
            </a:endParaRPr>
          </a:p>
          <a:p>
            <a:r>
              <a:rPr lang="en-US" b="0" i="0" dirty="0">
                <a:effectLst/>
                <a:latin typeface="Georgia" panose="02040502050405020303" pitchFamily="18" charset="0"/>
              </a:rPr>
              <a:t>From the above two visualizations, we conclude that the maximum customer ages are between </a:t>
            </a:r>
            <a:r>
              <a:rPr lang="en-IN" altLang="en-US" b="0" i="0" dirty="0">
                <a:effectLst/>
                <a:latin typeface="Georgia" panose="02040502050405020303" pitchFamily="18" charset="0"/>
              </a:rPr>
              <a:t>25</a:t>
            </a:r>
            <a:r>
              <a:rPr lang="en-US" b="0" i="0" dirty="0">
                <a:effectLst/>
                <a:latin typeface="Georgia" panose="02040502050405020303" pitchFamily="18" charset="0"/>
              </a:rPr>
              <a:t> and 3</a:t>
            </a:r>
            <a:r>
              <a:rPr lang="en-IN" altLang="en-US" b="0" i="0" dirty="0">
                <a:effectLst/>
                <a:latin typeface="Georgia" panose="02040502050405020303" pitchFamily="18" charset="0"/>
              </a:rPr>
              <a:t>0</a:t>
            </a:r>
            <a:r>
              <a:rPr lang="en-US" b="0" i="0" dirty="0">
                <a:effectLst/>
                <a:latin typeface="Georgia" panose="02040502050405020303" pitchFamily="18" charset="0"/>
              </a:rPr>
              <a:t>. The minimum age of customers is 18, whereas , the maximum age is 70.</a:t>
            </a:r>
            <a:endParaRPr lang="en-IN" dirty="0"/>
          </a:p>
        </p:txBody>
      </p:sp>
      <p:pic>
        <p:nvPicPr>
          <p:cNvPr id="4102" name="Picture 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15451" y="2336873"/>
            <a:ext cx="5943600" cy="28971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 design</Template>
  <TotalTime>0</TotalTime>
  <Words>12301</Words>
  <Application>WPS Presentation</Application>
  <PresentationFormat>Widescreen</PresentationFormat>
  <Paragraphs>264</Paragraphs>
  <Slides>39</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39</vt:i4>
      </vt:variant>
    </vt:vector>
  </HeadingPairs>
  <TitlesOfParts>
    <vt:vector size="51" baseType="lpstr">
      <vt:lpstr>Arial</vt:lpstr>
      <vt:lpstr>SimSun</vt:lpstr>
      <vt:lpstr>Wingdings</vt:lpstr>
      <vt:lpstr>Georgia</vt:lpstr>
      <vt:lpstr>Trebuchet MS</vt:lpstr>
      <vt:lpstr>Microsoft YaHei</vt:lpstr>
      <vt:lpstr>Arial Unicode MS</vt:lpstr>
      <vt:lpstr>Calibri</vt:lpstr>
      <vt:lpstr>inherit</vt:lpstr>
      <vt:lpstr>Segoe Print</vt:lpstr>
      <vt:lpstr>inherit</vt:lpstr>
      <vt:lpstr>Berlin</vt:lpstr>
      <vt:lpstr>Customer Segmentation in R</vt:lpstr>
      <vt:lpstr>ROLES AND RESPONSIBILITIES</vt:lpstr>
      <vt:lpstr>INTRODUCTION</vt:lpstr>
      <vt:lpstr>AIM</vt:lpstr>
      <vt:lpstr>APPROACH</vt:lpstr>
      <vt:lpstr> CUSTOMER GENDER VISUALIZATION </vt:lpstr>
      <vt:lpstr>CUSTOMER GENDER VISUALIZATION</vt:lpstr>
      <vt:lpstr> VISUALIZATION OF AGE DISTRIBUTION </vt:lpstr>
      <vt:lpstr>VISUALIZATION OF AGE DISTRIBUTION</vt:lpstr>
      <vt:lpstr> ANALYSIS OF THE ANNUAL INCOME OF THE CUSTOMERS </vt:lpstr>
      <vt:lpstr>ANALYSIS OF THE ANNUAL INCOME OF THE CUSTOMERS</vt:lpstr>
      <vt:lpstr> ANALYZING SPENING SCORE OF THE CUSTOMERS </vt:lpstr>
      <vt:lpstr>ANALYZING SPENING SCORE OF THE CUSTOMERS</vt:lpstr>
      <vt:lpstr> K-MEANS ALGORITHM </vt:lpstr>
      <vt:lpstr> DETERMINING OPTIMAL CLUSTERS </vt:lpstr>
      <vt:lpstr> ELBOW METHOD </vt:lpstr>
      <vt:lpstr>ELBOW METHOD</vt:lpstr>
      <vt:lpstr> AVERAGE SILHOUETTE METHOD </vt:lpstr>
      <vt:lpstr>AVERAGE SILHOUETTE METHOD</vt:lpstr>
      <vt:lpstr>AVERAGE SILHOUETTE METHOD</vt:lpstr>
      <vt:lpstr>AVERAGE SILHOUETTE METHOD</vt:lpstr>
      <vt:lpstr>AVERAGE SILHOUETTE METHOD</vt:lpstr>
      <vt:lpstr>AVERAGE SILHOUETTE METHOD</vt:lpstr>
      <vt:lpstr>AVERAGE SILHOUETTE METHOD</vt:lpstr>
      <vt:lpstr>AVERAGE SILHOUETTE METHOD</vt:lpstr>
      <vt:lpstr>AVERAGE SILHOUETTE METHOD</vt:lpstr>
      <vt:lpstr>AVERAGE SILHOUETTE METHOD</vt:lpstr>
      <vt:lpstr>VISUALIZE THE OPTIMAL NUMBER OF CLUSTERS USING fviz_nbclust()</vt:lpstr>
      <vt:lpstr> GAP STATISTIC METHOD </vt:lpstr>
      <vt:lpstr>GAP STATISTIC METHOD</vt:lpstr>
      <vt:lpstr>K-MEANS CLUSTERING</vt:lpstr>
      <vt:lpstr>K-MEANS CLUSTERING</vt:lpstr>
      <vt:lpstr> VISUALIZING THE CLUSTERING RESULTS USING THE FIRST TWO PRINCIPLE COMPONENTS </vt:lpstr>
      <vt:lpstr>VISUALIZING THE CLUSTERING RESULTS USING THE FIRST TWO PRINCIPLE COMPONENTS</vt:lpstr>
      <vt:lpstr>VISUALIZING THE CLUSTERING RESULTS USING THE FIRST TWO PRINCIPLE COMPONENTS</vt:lpstr>
      <vt:lpstr>VISUALIZING THE CLUSTERING RESULTS USING THE FIRST TWO PRINCIPLE COMPONENTS</vt:lpstr>
      <vt:lpstr>VISUALIZING THE CLUSTERING RESULTS USING THE FIRST TWO PRINCIPLE COMPONENTS</vt:lpstr>
      <vt:lpstr>PowerPoint 演示文稿</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Segmentation in R</dc:title>
  <dc:creator>Patri Lalithya Manasa</dc:creator>
  <cp:lastModifiedBy>Maneesh Chowdary</cp:lastModifiedBy>
  <cp:revision>4</cp:revision>
  <dcterms:created xsi:type="dcterms:W3CDTF">2021-12-17T15:48:00Z</dcterms:created>
  <dcterms:modified xsi:type="dcterms:W3CDTF">2021-12-19T11:25:58Z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D19B92A6467E452AB1A3608247BAAA79</vt:lpwstr>
  </property>
  <property fmtid="{D5CDD505-2E9C-101B-9397-08002B2CF9AE}" pid="4" name="KSOProductBuildVer">
    <vt:lpwstr>1033-11.2.0.10382</vt:lpwstr>
  </property>
</Properties>
</file>